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6"/>
  </p:notesMasterIdLst>
  <p:handoutMasterIdLst>
    <p:handoutMasterId r:id="rId27"/>
  </p:handoutMasterIdLst>
  <p:sldIdLst>
    <p:sldId id="277" r:id="rId5"/>
    <p:sldId id="274" r:id="rId6"/>
    <p:sldId id="279" r:id="rId7"/>
    <p:sldId id="271" r:id="rId8"/>
    <p:sldId id="282" r:id="rId9"/>
    <p:sldId id="272" r:id="rId10"/>
    <p:sldId id="273" r:id="rId11"/>
    <p:sldId id="290" r:id="rId12"/>
    <p:sldId id="286" r:id="rId13"/>
    <p:sldId id="285" r:id="rId14"/>
    <p:sldId id="291" r:id="rId15"/>
    <p:sldId id="292" r:id="rId16"/>
    <p:sldId id="293" r:id="rId17"/>
    <p:sldId id="298" r:id="rId18"/>
    <p:sldId id="299" r:id="rId19"/>
    <p:sldId id="300" r:id="rId20"/>
    <p:sldId id="301" r:id="rId21"/>
    <p:sldId id="294" r:id="rId22"/>
    <p:sldId id="295" r:id="rId23"/>
    <p:sldId id="297"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87949" autoAdjust="0"/>
  </p:normalViewPr>
  <p:slideViewPr>
    <p:cSldViewPr snapToGrid="0" showGuides="1">
      <p:cViewPr varScale="1">
        <p:scale>
          <a:sx n="115" d="100"/>
          <a:sy n="115" d="100"/>
        </p:scale>
        <p:origin x="396" y="13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254284471610553E-2"/>
          <c:y val="0.13722818484265126"/>
          <c:w val="0.86219949805645568"/>
          <c:h val="0.75263350614188629"/>
        </c:manualLayout>
      </c:layout>
      <c:barChart>
        <c:barDir val="col"/>
        <c:grouping val="clustered"/>
        <c:varyColors val="0"/>
        <c:ser>
          <c:idx val="1"/>
          <c:order val="1"/>
          <c:tx>
            <c:strRef>
              <c:f>Sheet1!$C$1</c:f>
              <c:strCache>
                <c:ptCount val="1"/>
                <c:pt idx="0">
                  <c:v>Series 2</c:v>
                </c:pt>
              </c:strCache>
            </c:strRef>
          </c:tx>
          <c:spPr>
            <a:solidFill>
              <a:schemeClr val="accent2"/>
            </a:solidFill>
            <a:ln>
              <a:noFill/>
            </a:ln>
            <a:effectLst/>
          </c:spPr>
          <c:invertIfNegative val="0"/>
          <c:cat>
            <c:numRef>
              <c:f>Sheet1!$A$2:$A$8</c:f>
              <c:numCache>
                <c:formatCode>General</c:formatCode>
                <c:ptCount val="7"/>
                <c:pt idx="0">
                  <c:v>2015</c:v>
                </c:pt>
                <c:pt idx="1">
                  <c:v>2016</c:v>
                </c:pt>
                <c:pt idx="2">
                  <c:v>2017</c:v>
                </c:pt>
                <c:pt idx="3">
                  <c:v>2018</c:v>
                </c:pt>
                <c:pt idx="4">
                  <c:v>2019</c:v>
                </c:pt>
                <c:pt idx="5">
                  <c:v>2020</c:v>
                </c:pt>
                <c:pt idx="6">
                  <c:v>2021</c:v>
                </c:pt>
              </c:numCache>
            </c:numRef>
          </c:cat>
          <c:val>
            <c:numRef>
              <c:f>Sheet1!$C$2:$C$8</c:f>
              <c:numCache>
                <c:formatCode>General</c:formatCode>
                <c:ptCount val="7"/>
                <c:pt idx="0">
                  <c:v>0</c:v>
                </c:pt>
                <c:pt idx="1">
                  <c:v>0</c:v>
                </c:pt>
                <c:pt idx="2">
                  <c:v>0</c:v>
                </c:pt>
                <c:pt idx="3">
                  <c:v>0</c:v>
                </c:pt>
              </c:numCache>
            </c:numRef>
          </c:val>
          <c:extLst xmlns:c16r2="http://schemas.microsoft.com/office/drawing/2015/06/chart">
            <c:ext xmlns:c16="http://schemas.microsoft.com/office/drawing/2014/chart" uri="{C3380CC4-5D6E-409C-BE32-E72D297353CC}">
              <c16:uniqueId val="{00000001-8C46-491E-B131-6275D893C528}"/>
            </c:ext>
          </c:extLst>
        </c:ser>
        <c:dLbls>
          <c:showLegendKey val="0"/>
          <c:showVal val="0"/>
          <c:showCatName val="0"/>
          <c:showSerName val="0"/>
          <c:showPercent val="0"/>
          <c:showBubbleSize val="0"/>
        </c:dLbls>
        <c:gapWidth val="247"/>
        <c:overlap val="-27"/>
        <c:axId val="-351608480"/>
        <c:axId val="-351607936"/>
      </c:barChar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Sheet1!$A$2:$A$8</c:f>
              <c:numCache>
                <c:formatCode>General</c:formatCode>
                <c:ptCount val="7"/>
                <c:pt idx="0">
                  <c:v>2015</c:v>
                </c:pt>
                <c:pt idx="1">
                  <c:v>2016</c:v>
                </c:pt>
                <c:pt idx="2">
                  <c:v>2017</c:v>
                </c:pt>
                <c:pt idx="3">
                  <c:v>2018</c:v>
                </c:pt>
                <c:pt idx="4">
                  <c:v>2019</c:v>
                </c:pt>
                <c:pt idx="5">
                  <c:v>2020</c:v>
                </c:pt>
                <c:pt idx="6">
                  <c:v>2021</c:v>
                </c:pt>
              </c:numCache>
            </c:numRef>
          </c:cat>
          <c:val>
            <c:numRef>
              <c:f>Sheet1!$B$2:$B$8</c:f>
              <c:numCache>
                <c:formatCode>General</c:formatCode>
                <c:ptCount val="7"/>
                <c:pt idx="0">
                  <c:v>390</c:v>
                </c:pt>
                <c:pt idx="1">
                  <c:v>504</c:v>
                </c:pt>
                <c:pt idx="2">
                  <c:v>710</c:v>
                </c:pt>
                <c:pt idx="3">
                  <c:v>1016</c:v>
                </c:pt>
                <c:pt idx="4">
                  <c:v>1376</c:v>
                </c:pt>
                <c:pt idx="5">
                  <c:v>1642</c:v>
                </c:pt>
                <c:pt idx="6">
                  <c:v>1831</c:v>
                </c:pt>
              </c:numCache>
            </c:numRef>
          </c:val>
          <c:extLst xmlns:c16r2="http://schemas.microsoft.com/office/drawing/2015/06/chart">
            <c:ext xmlns:c16="http://schemas.microsoft.com/office/drawing/2014/chart" uri="{C3380CC4-5D6E-409C-BE32-E72D297353CC}">
              <c16:uniqueId val="{00000000-8C46-491E-B131-6275D893C528}"/>
            </c:ext>
          </c:extLst>
        </c:ser>
        <c:dLbls>
          <c:showLegendKey val="0"/>
          <c:showVal val="0"/>
          <c:showCatName val="0"/>
          <c:showSerName val="0"/>
          <c:showPercent val="0"/>
          <c:showBubbleSize val="0"/>
        </c:dLbls>
        <c:gapWidth val="247"/>
        <c:overlap val="-27"/>
        <c:axId val="-351606304"/>
        <c:axId val="-351602496"/>
      </c:barChart>
      <c:lineChart>
        <c:grouping val="standard"/>
        <c:varyColors val="0"/>
        <c:ser>
          <c:idx val="2"/>
          <c:order val="2"/>
          <c:tx>
            <c:strRef>
              <c:f>Sheet1!$D$1</c:f>
              <c:strCache>
                <c:ptCount val="1"/>
                <c:pt idx="0">
                  <c:v>Series 3</c:v>
                </c:pt>
              </c:strCache>
            </c:strRef>
          </c:tx>
          <c:spPr>
            <a:ln w="28575" cap="rnd">
              <a:solidFill>
                <a:schemeClr val="accent3"/>
              </a:solidFill>
              <a:round/>
            </a:ln>
            <a:effectLst/>
          </c:spPr>
          <c:marker>
            <c:symbol val="none"/>
          </c:marker>
          <c:cat>
            <c:numRef>
              <c:f>Sheet1!$A$2:$A$8</c:f>
              <c:numCache>
                <c:formatCode>General</c:formatCode>
                <c:ptCount val="7"/>
                <c:pt idx="0">
                  <c:v>2015</c:v>
                </c:pt>
                <c:pt idx="1">
                  <c:v>2016</c:v>
                </c:pt>
                <c:pt idx="2">
                  <c:v>2017</c:v>
                </c:pt>
                <c:pt idx="3">
                  <c:v>2018</c:v>
                </c:pt>
                <c:pt idx="4">
                  <c:v>2019</c:v>
                </c:pt>
                <c:pt idx="5">
                  <c:v>2020</c:v>
                </c:pt>
                <c:pt idx="6">
                  <c:v>2021</c:v>
                </c:pt>
              </c:numCache>
            </c:numRef>
          </c:cat>
          <c:val>
            <c:numRef>
              <c:f>Sheet1!$D$2:$D$8</c:f>
              <c:numCache>
                <c:formatCode>General</c:formatCode>
                <c:ptCount val="7"/>
                <c:pt idx="0">
                  <c:v>0</c:v>
                </c:pt>
                <c:pt idx="1">
                  <c:v>0</c:v>
                </c:pt>
                <c:pt idx="2">
                  <c:v>0</c:v>
                </c:pt>
                <c:pt idx="3">
                  <c:v>0</c:v>
                </c:pt>
              </c:numCache>
            </c:numRef>
          </c:val>
          <c:smooth val="0"/>
          <c:extLst xmlns:c16r2="http://schemas.microsoft.com/office/drawing/2015/06/chart">
            <c:ext xmlns:c16="http://schemas.microsoft.com/office/drawing/2014/chart" uri="{C3380CC4-5D6E-409C-BE32-E72D297353CC}">
              <c16:uniqueId val="{00000002-8C46-491E-B131-6275D893C528}"/>
            </c:ext>
          </c:extLst>
        </c:ser>
        <c:dLbls>
          <c:showLegendKey val="0"/>
          <c:showVal val="0"/>
          <c:showCatName val="0"/>
          <c:showSerName val="0"/>
          <c:showPercent val="0"/>
          <c:showBubbleSize val="0"/>
        </c:dLbls>
        <c:marker val="1"/>
        <c:smooth val="0"/>
        <c:axId val="-351608480"/>
        <c:axId val="-351607936"/>
      </c:lineChart>
      <c:catAx>
        <c:axId val="-351608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51607936"/>
        <c:crosses val="autoZero"/>
        <c:auto val="1"/>
        <c:lblAlgn val="ctr"/>
        <c:lblOffset val="100"/>
        <c:noMultiLvlLbl val="0"/>
      </c:catAx>
      <c:valAx>
        <c:axId val="-351607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51608480"/>
        <c:crosses val="autoZero"/>
        <c:crossBetween val="between"/>
      </c:valAx>
      <c:valAx>
        <c:axId val="-351602496"/>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51606304"/>
        <c:crosses val="max"/>
        <c:crossBetween val="between"/>
      </c:valAx>
      <c:catAx>
        <c:axId val="-351606304"/>
        <c:scaling>
          <c:orientation val="minMax"/>
        </c:scaling>
        <c:delete val="1"/>
        <c:axPos val="b"/>
        <c:numFmt formatCode="General" sourceLinked="1"/>
        <c:majorTickMark val="none"/>
        <c:minorTickMark val="none"/>
        <c:tickLblPos val="nextTo"/>
        <c:crossAx val="-351602496"/>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smtClean="0"/>
              <a:t>Users in Millions</a:t>
            </a:r>
            <a:endParaRPr lang="en-US" dirty="0"/>
          </a:p>
        </c:rich>
      </c:tx>
      <c:layout>
        <c:manualLayout>
          <c:xMode val="edge"/>
          <c:yMode val="edge"/>
          <c:x val="0.29159604911113363"/>
          <c:y val="1.6864317052701656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2.6556731556402213E-2"/>
          <c:y val="0.14503002822227967"/>
          <c:w val="0.6597702110841942"/>
          <c:h val="0.69828962184978094"/>
        </c:manualLayout>
      </c:layout>
      <c:pie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1-BD02-4EF0-B902-6B42468D2C37}"/>
              </c:ext>
            </c:extLst>
          </c:dPt>
          <c:dPt>
            <c:idx val="1"/>
            <c:bubble3D val="0"/>
            <c:spPr>
              <a:solidFill>
                <a:schemeClr val="accent2"/>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3-BD02-4EF0-B902-6B42468D2C37}"/>
              </c:ext>
            </c:extLst>
          </c:dPt>
          <c:dPt>
            <c:idx val="2"/>
            <c:bubble3D val="0"/>
            <c:spPr>
              <a:solidFill>
                <a:schemeClr val="accent3"/>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5-BD02-4EF0-B902-6B42468D2C37}"/>
              </c:ext>
            </c:extLst>
          </c:dPt>
          <c:dPt>
            <c:idx val="3"/>
            <c:bubble3D val="0"/>
            <c:spPr>
              <a:solidFill>
                <a:schemeClr val="accent4"/>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7-BD02-4EF0-B902-6B42468D2C37}"/>
              </c:ext>
            </c:extLst>
          </c:dPt>
          <c:dPt>
            <c:idx val="4"/>
            <c:bubble3D val="0"/>
            <c:spPr>
              <a:solidFill>
                <a:schemeClr val="accent5"/>
              </a:solidFill>
              <a:ln>
                <a:noFill/>
              </a:ln>
              <a:effectLst>
                <a:outerShdw blurRad="254000" sx="102000" sy="102000" algn="ctr" rotWithShape="0">
                  <a:prstClr val="black">
                    <a:alpha val="20000"/>
                  </a:prstClr>
                </a:outerShdw>
              </a:effectLst>
            </c:spPr>
            <c:extLst xmlns:c16r2="http://schemas.microsoft.com/office/drawing/2015/06/chart">
              <c:ext xmlns:c16="http://schemas.microsoft.com/office/drawing/2014/chart" uri="{C3380CC4-5D6E-409C-BE32-E72D297353CC}">
                <c16:uniqueId val="{00000009-BD02-4EF0-B902-6B42468D2C37}"/>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cat>
            <c:strRef>
              <c:f>Sheet1!$A$2:$A$6</c:f>
              <c:strCache>
                <c:ptCount val="5"/>
                <c:pt idx="0">
                  <c:v>Google Assistant</c:v>
                </c:pt>
                <c:pt idx="1">
                  <c:v>Siri</c:v>
                </c:pt>
                <c:pt idx="2">
                  <c:v>Cortana</c:v>
                </c:pt>
                <c:pt idx="3">
                  <c:v>Bixby</c:v>
                </c:pt>
                <c:pt idx="4">
                  <c:v>Alexa</c:v>
                </c:pt>
              </c:strCache>
            </c:strRef>
          </c:cat>
          <c:val>
            <c:numRef>
              <c:f>Sheet1!$B$2:$B$6</c:f>
              <c:numCache>
                <c:formatCode>General</c:formatCode>
                <c:ptCount val="5"/>
                <c:pt idx="0">
                  <c:v>500</c:v>
                </c:pt>
                <c:pt idx="1">
                  <c:v>500</c:v>
                </c:pt>
                <c:pt idx="2">
                  <c:v>150</c:v>
                </c:pt>
                <c:pt idx="3">
                  <c:v>153.6</c:v>
                </c:pt>
                <c:pt idx="4">
                  <c:v>40</c:v>
                </c:pt>
              </c:numCache>
            </c:numRef>
          </c:val>
          <c:extLst xmlns:c16r2="http://schemas.microsoft.com/office/drawing/2015/06/chart">
            <c:ext xmlns:c16="http://schemas.microsoft.com/office/drawing/2014/chart" uri="{C3380CC4-5D6E-409C-BE32-E72D297353CC}">
              <c16:uniqueId val="{00000000-3DC9-4FAB-A28F-6F06B7C3297D}"/>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4/26/2022</a:t>
            </a:fld>
            <a:endParaRPr lang="en-US" dirty="0"/>
          </a:p>
        </p:txBody>
      </p:sp>
      <p:sp>
        <p:nvSpPr>
          <p:cNvPr id="4" name="Footer Placeholder 3">
            <a:extLst>
              <a:ext uri="{FF2B5EF4-FFF2-40B4-BE49-F238E27FC236}">
                <a16:creationId xmlns:a16="http://schemas.microsoft.com/office/drawing/2014/main" xmlns=""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4/26/2022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4092240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21</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xmlns=""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dirty="0"/>
          </a:p>
        </p:txBody>
      </p:sp>
      <p:sp>
        <p:nvSpPr>
          <p:cNvPr id="13" name="Picture Placeholder 12">
            <a:extLst>
              <a:ext uri="{FF2B5EF4-FFF2-40B4-BE49-F238E27FC236}">
                <a16:creationId xmlns:a16="http://schemas.microsoft.com/office/drawing/2014/main" xmlns=""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smtClean="0"/>
              <a:t>Click icon to add picture</a:t>
            </a:r>
            <a:endParaRPr lang="en-US" noProof="0" dirty="0"/>
          </a:p>
        </p:txBody>
      </p:sp>
      <p:grpSp>
        <p:nvGrpSpPr>
          <p:cNvPr id="14" name="Group 13">
            <a:extLst>
              <a:ext uri="{FF2B5EF4-FFF2-40B4-BE49-F238E27FC236}">
                <a16:creationId xmlns:a16="http://schemas.microsoft.com/office/drawing/2014/main" xmlns=""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xmlns=""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xmlns=""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xmlns=""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xmlns=""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xmlns=""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smtClean="0"/>
              <a:t>Click icon to add picture</a:t>
            </a:r>
            <a:endParaRPr lang="en-US" noProof="0" dirty="0"/>
          </a:p>
        </p:txBody>
      </p:sp>
      <p:grpSp>
        <p:nvGrpSpPr>
          <p:cNvPr id="14" name="Group 13">
            <a:extLst>
              <a:ext uri="{FF2B5EF4-FFF2-40B4-BE49-F238E27FC236}">
                <a16:creationId xmlns:a16="http://schemas.microsoft.com/office/drawing/2014/main" xmlns=""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xmlns=""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xmlns=""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xmlns=""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xmlns=""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xmlns=""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xmlns=""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xmlns=""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xmlns=""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smtClean="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xmlns=""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smtClean="0"/>
              <a:t>Click icon to add picture</a:t>
            </a:r>
            <a:endParaRPr lang="en-US" noProof="0" dirty="0"/>
          </a:p>
        </p:txBody>
      </p:sp>
      <p:grpSp>
        <p:nvGrpSpPr>
          <p:cNvPr id="14" name="Group 13">
            <a:extLst>
              <a:ext uri="{FF2B5EF4-FFF2-40B4-BE49-F238E27FC236}">
                <a16:creationId xmlns:a16="http://schemas.microsoft.com/office/drawing/2014/main" xmlns=""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xmlns=""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xmlns=""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xmlns=""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xmlns=""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xmlns=""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xmlns=""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xmlns=""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xmlns=""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xmlns=""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smtClean="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xmlns=""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xmlns=""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dirty="0"/>
          </a:p>
        </p:txBody>
      </p:sp>
      <p:grpSp>
        <p:nvGrpSpPr>
          <p:cNvPr id="14" name="Group 13">
            <a:extLst>
              <a:ext uri="{FF2B5EF4-FFF2-40B4-BE49-F238E27FC236}">
                <a16:creationId xmlns:a16="http://schemas.microsoft.com/office/drawing/2014/main" xmlns=""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xmlns=""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xmlns=""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xmlns=""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xmlns=""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smtClean="0"/>
              <a:t>Click to edit Master title style</a:t>
            </a:r>
            <a:endParaRPr lang="en-US" noProof="0" dirty="0"/>
          </a:p>
        </p:txBody>
      </p:sp>
      <p:pic>
        <p:nvPicPr>
          <p:cNvPr id="8" name="Picture 7">
            <a:extLst>
              <a:ext uri="{FF2B5EF4-FFF2-40B4-BE49-F238E27FC236}">
                <a16:creationId xmlns:a16="http://schemas.microsoft.com/office/drawing/2014/main" xmlns=""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xmlns=""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xmlns=""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xmlns=""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xmlns=""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xmlns=""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xmlns=""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xmlns=""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smtClean="0"/>
              <a:t>Edit Master text styles</a:t>
            </a:r>
          </a:p>
        </p:txBody>
      </p:sp>
    </p:spTree>
    <p:extLst>
      <p:ext uri="{BB962C8B-B14F-4D97-AF65-F5344CB8AC3E}">
        <p14:creationId xmlns:p14="http://schemas.microsoft.com/office/powerpoint/2010/main" val="422654412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xmlns=""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xmlns=""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xmlns=""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xmlns=""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xmlns="" id="{1A1F33A2-66F7-4D85-99DD-7B00F265AC6D}"/>
              </a:ext>
            </a:extLst>
          </p:cNvPr>
          <p:cNvSpPr>
            <a:spLocks noGrp="1"/>
          </p:cNvSpPr>
          <p:nvPr>
            <p:ph idx="1"/>
          </p:nvPr>
        </p:nvSpPr>
        <p:spPr>
          <a:xfrm>
            <a:off x="515938" y="1825625"/>
            <a:ext cx="10837862" cy="4351338"/>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pic>
        <p:nvPicPr>
          <p:cNvPr id="12" name="Picture 11">
            <a:extLst>
              <a:ext uri="{FF2B5EF4-FFF2-40B4-BE49-F238E27FC236}">
                <a16:creationId xmlns:a16="http://schemas.microsoft.com/office/drawing/2014/main" xmlns=""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xmlns=""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xmlns=""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xmlns=""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xmlns=""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xmlns=""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xmlns="" id="{079DA8F4-EDD3-4D62-A90B-8C3C1AFB0083}"/>
              </a:ext>
            </a:extLst>
          </p:cNvPr>
          <p:cNvSpPr>
            <a:spLocks noGrp="1"/>
          </p:cNvSpPr>
          <p:nvPr>
            <p:ph sz="half" idx="1"/>
          </p:nvPr>
        </p:nvSpPr>
        <p:spPr>
          <a:xfrm>
            <a:off x="515938" y="1825625"/>
            <a:ext cx="5503862" cy="4351338"/>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7" name="Content Placeholder 3">
            <a:extLst>
              <a:ext uri="{FF2B5EF4-FFF2-40B4-BE49-F238E27FC236}">
                <a16:creationId xmlns:a16="http://schemas.microsoft.com/office/drawing/2014/main" xmlns="" id="{DA0DA994-B4A9-447A-BEBF-3EA31D3755A2}"/>
              </a:ext>
            </a:extLst>
          </p:cNvPr>
          <p:cNvSpPr>
            <a:spLocks noGrp="1"/>
          </p:cNvSpPr>
          <p:nvPr>
            <p:ph sz="half" idx="2"/>
          </p:nvPr>
        </p:nvSpPr>
        <p:spPr>
          <a:xfrm>
            <a:off x="6172200" y="1825625"/>
            <a:ext cx="5181600" cy="4351338"/>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pic>
        <p:nvPicPr>
          <p:cNvPr id="13" name="Picture 12">
            <a:extLst>
              <a:ext uri="{FF2B5EF4-FFF2-40B4-BE49-F238E27FC236}">
                <a16:creationId xmlns:a16="http://schemas.microsoft.com/office/drawing/2014/main" xmlns=""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xmlns=""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xmlns=""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xmlns=""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xmlns=""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xmlns=""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xmlns=""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7" name="Content Placeholder 3">
            <a:extLst>
              <a:ext uri="{FF2B5EF4-FFF2-40B4-BE49-F238E27FC236}">
                <a16:creationId xmlns:a16="http://schemas.microsoft.com/office/drawing/2014/main" xmlns="" id="{67BA8B6E-A28D-4658-8C91-6CA7BD539B85}"/>
              </a:ext>
            </a:extLst>
          </p:cNvPr>
          <p:cNvSpPr>
            <a:spLocks noGrp="1"/>
          </p:cNvSpPr>
          <p:nvPr>
            <p:ph sz="half" idx="2"/>
          </p:nvPr>
        </p:nvSpPr>
        <p:spPr>
          <a:xfrm>
            <a:off x="515938" y="2505075"/>
            <a:ext cx="5157787" cy="3684588"/>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8" name="Text Placeholder 4">
            <a:extLst>
              <a:ext uri="{FF2B5EF4-FFF2-40B4-BE49-F238E27FC236}">
                <a16:creationId xmlns:a16="http://schemas.microsoft.com/office/drawing/2014/main" xmlns=""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9" name="Content Placeholder 5">
            <a:extLst>
              <a:ext uri="{FF2B5EF4-FFF2-40B4-BE49-F238E27FC236}">
                <a16:creationId xmlns:a16="http://schemas.microsoft.com/office/drawing/2014/main" xmlns="" id="{8DFD34E8-36CC-4FFE-926B-C170208FEDB8}"/>
              </a:ext>
            </a:extLst>
          </p:cNvPr>
          <p:cNvSpPr>
            <a:spLocks noGrp="1"/>
          </p:cNvSpPr>
          <p:nvPr>
            <p:ph sz="quarter" idx="4"/>
          </p:nvPr>
        </p:nvSpPr>
        <p:spPr>
          <a:xfrm>
            <a:off x="6172200" y="2505075"/>
            <a:ext cx="5183188" cy="3684588"/>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pic>
        <p:nvPicPr>
          <p:cNvPr id="21" name="Picture 20">
            <a:extLst>
              <a:ext uri="{FF2B5EF4-FFF2-40B4-BE49-F238E27FC236}">
                <a16:creationId xmlns:a16="http://schemas.microsoft.com/office/drawing/2014/main" xmlns=""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xmlns=""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xmlns=""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grpSp>
        <p:nvGrpSpPr>
          <p:cNvPr id="14" name="Group 13">
            <a:extLst>
              <a:ext uri="{FF2B5EF4-FFF2-40B4-BE49-F238E27FC236}">
                <a16:creationId xmlns:a16="http://schemas.microsoft.com/office/drawing/2014/main" xmlns=""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xmlns=""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xmlns=""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xmlns=""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smtClean="0"/>
              <a:t>Click to edit Master title style</a:t>
            </a:r>
            <a:endParaRPr lang="en-US" noProof="0" dirty="0"/>
          </a:p>
        </p:txBody>
      </p:sp>
      <p:sp>
        <p:nvSpPr>
          <p:cNvPr id="20" name="Text Placeholder 3">
            <a:extLst>
              <a:ext uri="{FF2B5EF4-FFF2-40B4-BE49-F238E27FC236}">
                <a16:creationId xmlns:a16="http://schemas.microsoft.com/office/drawing/2014/main" xmlns=""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pic>
        <p:nvPicPr>
          <p:cNvPr id="8" name="Picture 7">
            <a:extLst>
              <a:ext uri="{FF2B5EF4-FFF2-40B4-BE49-F238E27FC236}">
                <a16:creationId xmlns:a16="http://schemas.microsoft.com/office/drawing/2014/main" xmlns=""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xmlns=""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xmlns=""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xmlns=""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xmlns=""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xmlns=""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smtClean="0"/>
              <a:t>Click to edit Master title style</a:t>
            </a:r>
            <a:endParaRPr lang="en-US" noProof="0" dirty="0"/>
          </a:p>
        </p:txBody>
      </p:sp>
      <p:sp>
        <p:nvSpPr>
          <p:cNvPr id="17" name="Text Placeholder 3">
            <a:extLst>
              <a:ext uri="{FF2B5EF4-FFF2-40B4-BE49-F238E27FC236}">
                <a16:creationId xmlns:a16="http://schemas.microsoft.com/office/drawing/2014/main" xmlns=""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8" name="Content Placeholder 2">
            <a:extLst>
              <a:ext uri="{FF2B5EF4-FFF2-40B4-BE49-F238E27FC236}">
                <a16:creationId xmlns:a16="http://schemas.microsoft.com/office/drawing/2014/main" xmlns=""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pic>
        <p:nvPicPr>
          <p:cNvPr id="13" name="Picture 12">
            <a:extLst>
              <a:ext uri="{FF2B5EF4-FFF2-40B4-BE49-F238E27FC236}">
                <a16:creationId xmlns:a16="http://schemas.microsoft.com/office/drawing/2014/main" xmlns=""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xmlns=""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dirty="0"/>
          </a:p>
        </p:txBody>
      </p:sp>
      <p:sp>
        <p:nvSpPr>
          <p:cNvPr id="13" name="Picture Placeholder 12">
            <a:extLst>
              <a:ext uri="{FF2B5EF4-FFF2-40B4-BE49-F238E27FC236}">
                <a16:creationId xmlns:a16="http://schemas.microsoft.com/office/drawing/2014/main" xmlns=""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smtClean="0"/>
              <a:t>Click icon to add picture</a:t>
            </a:r>
            <a:endParaRPr lang="en-US" noProof="0" dirty="0"/>
          </a:p>
        </p:txBody>
      </p:sp>
      <p:grpSp>
        <p:nvGrpSpPr>
          <p:cNvPr id="14" name="Group 13">
            <a:extLst>
              <a:ext uri="{FF2B5EF4-FFF2-40B4-BE49-F238E27FC236}">
                <a16:creationId xmlns:a16="http://schemas.microsoft.com/office/drawing/2014/main" xmlns=""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xmlns=""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xmlns=""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xmlns=""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xmlns=""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xmlns=""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xmlns=""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xmlns=""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xmlns=""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xmlns=""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smtClean="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xmlns=""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xmlns=""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xmlns=""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xmlns=""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xmlns=""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xmlns=""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smtClean="0"/>
              <a:t>Click icon to add picture</a:t>
            </a:r>
            <a:endParaRPr lang="en-US" noProof="0" dirty="0"/>
          </a:p>
        </p:txBody>
      </p:sp>
      <p:sp>
        <p:nvSpPr>
          <p:cNvPr id="14" name="Title 1">
            <a:extLst>
              <a:ext uri="{FF2B5EF4-FFF2-40B4-BE49-F238E27FC236}">
                <a16:creationId xmlns:a16="http://schemas.microsoft.com/office/drawing/2014/main" xmlns=""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smtClean="0"/>
              <a:t>Click to edit Master title style</a:t>
            </a:r>
            <a:endParaRPr lang="en-US" noProof="0"/>
          </a:p>
        </p:txBody>
      </p:sp>
      <p:sp>
        <p:nvSpPr>
          <p:cNvPr id="3" name="Content Placeholder 2">
            <a:extLst>
              <a:ext uri="{FF2B5EF4-FFF2-40B4-BE49-F238E27FC236}">
                <a16:creationId xmlns:a16="http://schemas.microsoft.com/office/drawing/2014/main" xmlns=""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xmlns=""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xmlns=""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xmlns=""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xmlns=""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xmlns=""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xmlns=""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xmlns=""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xmlns=""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a:p>
        </p:txBody>
      </p:sp>
      <p:sp>
        <p:nvSpPr>
          <p:cNvPr id="3" name="Content Placeholder 2">
            <a:extLst>
              <a:ext uri="{FF2B5EF4-FFF2-40B4-BE49-F238E27FC236}">
                <a16:creationId xmlns:a16="http://schemas.microsoft.com/office/drawing/2014/main" xmlns=""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xmlns=""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xmlns=""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smtClean="0"/>
              <a:t>Click icon to add picture</a:t>
            </a:r>
            <a:endParaRPr lang="en-US" noProof="0" dirty="0"/>
          </a:p>
        </p:txBody>
      </p:sp>
      <p:sp>
        <p:nvSpPr>
          <p:cNvPr id="17" name="Content Placeholder 2">
            <a:extLst>
              <a:ext uri="{FF2B5EF4-FFF2-40B4-BE49-F238E27FC236}">
                <a16:creationId xmlns:a16="http://schemas.microsoft.com/office/drawing/2014/main" xmlns=""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xmlns=""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xmlns=""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xmlns=""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xmlns=""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a:p>
        </p:txBody>
      </p:sp>
      <p:sp>
        <p:nvSpPr>
          <p:cNvPr id="3" name="Content Placeholder 2">
            <a:extLst>
              <a:ext uri="{FF2B5EF4-FFF2-40B4-BE49-F238E27FC236}">
                <a16:creationId xmlns:a16="http://schemas.microsoft.com/office/drawing/2014/main" xmlns=""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xmlns=""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xmlns=""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xmlns=""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xmlns=""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xmlns=""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xmlns=""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xmlns=""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xmlns=""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xmlns=""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xmlns=""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xmlns=""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xmlns=""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xmlns=""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xmlns=""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xmlns=""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dirty="0"/>
          </a:p>
        </p:txBody>
      </p:sp>
      <p:sp>
        <p:nvSpPr>
          <p:cNvPr id="7" name="Rectangle 6">
            <a:extLst>
              <a:ext uri="{FF2B5EF4-FFF2-40B4-BE49-F238E27FC236}">
                <a16:creationId xmlns:a16="http://schemas.microsoft.com/office/drawing/2014/main" xmlns=""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xmlns=""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xmlns=""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xmlns=""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xmlns=""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xmlns=""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xmlns=""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xmlns=""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xmlns=""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xmlns=""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xmlns=""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xmlns=""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xmlns=""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xmlns=""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xmlns=""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dirty="0"/>
          </a:p>
        </p:txBody>
      </p:sp>
      <p:sp>
        <p:nvSpPr>
          <p:cNvPr id="7" name="Rectangle 6">
            <a:extLst>
              <a:ext uri="{FF2B5EF4-FFF2-40B4-BE49-F238E27FC236}">
                <a16:creationId xmlns:a16="http://schemas.microsoft.com/office/drawing/2014/main" xmlns=""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xmlns=""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xmlns=""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xmlns=""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xmlns=""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smtClean="0"/>
              <a:t>Click icon to add picture</a:t>
            </a:r>
            <a:endParaRPr lang="en-US" noProof="0" dirty="0"/>
          </a:p>
        </p:txBody>
      </p:sp>
      <p:sp>
        <p:nvSpPr>
          <p:cNvPr id="11" name="Picture Placeholder 2">
            <a:extLst>
              <a:ext uri="{FF2B5EF4-FFF2-40B4-BE49-F238E27FC236}">
                <a16:creationId xmlns:a16="http://schemas.microsoft.com/office/drawing/2014/main" xmlns=""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smtClean="0"/>
              <a:t>Click icon to add picture</a:t>
            </a:r>
            <a:endParaRPr lang="en-US" noProof="0" dirty="0"/>
          </a:p>
        </p:txBody>
      </p:sp>
      <p:sp>
        <p:nvSpPr>
          <p:cNvPr id="12" name="Picture Placeholder 2">
            <a:extLst>
              <a:ext uri="{FF2B5EF4-FFF2-40B4-BE49-F238E27FC236}">
                <a16:creationId xmlns:a16="http://schemas.microsoft.com/office/drawing/2014/main" xmlns=""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smtClean="0"/>
              <a:t>Click icon to add picture</a:t>
            </a:r>
            <a:endParaRPr lang="en-US" noProof="0" dirty="0"/>
          </a:p>
        </p:txBody>
      </p:sp>
      <p:sp>
        <p:nvSpPr>
          <p:cNvPr id="13" name="Picture Placeholder 2">
            <a:extLst>
              <a:ext uri="{FF2B5EF4-FFF2-40B4-BE49-F238E27FC236}">
                <a16:creationId xmlns:a16="http://schemas.microsoft.com/office/drawing/2014/main" xmlns=""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smtClean="0"/>
              <a:t>Click icon to add picture</a:t>
            </a:r>
            <a:endParaRPr lang="en-US" noProof="0" dirty="0"/>
          </a:p>
        </p:txBody>
      </p:sp>
      <p:sp>
        <p:nvSpPr>
          <p:cNvPr id="27" name="Content Placeholder 2">
            <a:extLst>
              <a:ext uri="{FF2B5EF4-FFF2-40B4-BE49-F238E27FC236}">
                <a16:creationId xmlns:a16="http://schemas.microsoft.com/office/drawing/2014/main" xmlns=""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smtClean="0"/>
              <a:t>Edit Master text styles</a:t>
            </a:r>
          </a:p>
        </p:txBody>
      </p:sp>
      <p:sp>
        <p:nvSpPr>
          <p:cNvPr id="28" name="Content Placeholder 2">
            <a:extLst>
              <a:ext uri="{FF2B5EF4-FFF2-40B4-BE49-F238E27FC236}">
                <a16:creationId xmlns:a16="http://schemas.microsoft.com/office/drawing/2014/main" xmlns=""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xmlns=""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smtClean="0"/>
              <a:t>Edit Master text styles</a:t>
            </a:r>
          </a:p>
        </p:txBody>
      </p:sp>
      <p:sp>
        <p:nvSpPr>
          <p:cNvPr id="30" name="Content Placeholder 2">
            <a:extLst>
              <a:ext uri="{FF2B5EF4-FFF2-40B4-BE49-F238E27FC236}">
                <a16:creationId xmlns:a16="http://schemas.microsoft.com/office/drawing/2014/main" xmlns=""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xmlns=""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smtClean="0"/>
              <a:t>Edit Master text styles</a:t>
            </a:r>
          </a:p>
        </p:txBody>
      </p:sp>
      <p:sp>
        <p:nvSpPr>
          <p:cNvPr id="32" name="Content Placeholder 2">
            <a:extLst>
              <a:ext uri="{FF2B5EF4-FFF2-40B4-BE49-F238E27FC236}">
                <a16:creationId xmlns:a16="http://schemas.microsoft.com/office/drawing/2014/main" xmlns=""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xmlns=""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smtClean="0"/>
              <a:t>Edit Master text styles</a:t>
            </a:r>
          </a:p>
        </p:txBody>
      </p:sp>
      <p:sp>
        <p:nvSpPr>
          <p:cNvPr id="34" name="Content Placeholder 2">
            <a:extLst>
              <a:ext uri="{FF2B5EF4-FFF2-40B4-BE49-F238E27FC236}">
                <a16:creationId xmlns:a16="http://schemas.microsoft.com/office/drawing/2014/main" xmlns=""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xmlns=""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xmlns=""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4/26/2022</a:t>
            </a:fld>
            <a:endParaRPr lang="en-US" noProof="0" dirty="0"/>
          </a:p>
        </p:txBody>
      </p:sp>
      <p:sp>
        <p:nvSpPr>
          <p:cNvPr id="5" name="Footer Placeholder 4">
            <a:extLst>
              <a:ext uri="{FF2B5EF4-FFF2-40B4-BE49-F238E27FC236}">
                <a16:creationId xmlns:a16="http://schemas.microsoft.com/office/drawing/2014/main" xmlns=""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xmlns=""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5.jfif"/><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14.xml"/><Relationship Id="rId7" Type="http://schemas.openxmlformats.org/officeDocument/2006/relationships/image" Target="../media/image30.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7"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5" Type="http://schemas.openxmlformats.org/officeDocument/2006/relationships/image" Target="../media/image20.jp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2.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hyperlink" Target="https://pypi.org/" TargetMode="External"/><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5.jfif"/><Relationship Id="rId2" Type="http://schemas.openxmlformats.org/officeDocument/2006/relationships/image" Target="../media/image24.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43650" y="1136468"/>
            <a:ext cx="5143500" cy="3127628"/>
          </a:xfrm>
        </p:spPr>
        <p:txBody>
          <a:bodyPr/>
          <a:lstStyle/>
          <a:p>
            <a:r>
              <a:rPr lang="en-US" dirty="0" smtClean="0"/>
              <a:t>MINI-PROJECT</a:t>
            </a:r>
            <a:br>
              <a:rPr lang="en-US" dirty="0" smtClean="0"/>
            </a:br>
            <a:r>
              <a:rPr lang="en-US" dirty="0" smtClean="0"/>
              <a:t>Ai-Assistant Alicia </a:t>
            </a:r>
            <a:endParaRPr lang="en-US" dirty="0"/>
          </a:p>
        </p:txBody>
      </p:sp>
      <p:sp>
        <p:nvSpPr>
          <p:cNvPr id="3" name="Subtitle 2"/>
          <p:cNvSpPr>
            <a:spLocks noGrp="1"/>
          </p:cNvSpPr>
          <p:nvPr>
            <p:ph type="subTitle" idx="1"/>
          </p:nvPr>
        </p:nvSpPr>
        <p:spPr/>
        <p:txBody>
          <a:bodyPr/>
          <a:lstStyle/>
          <a:p>
            <a:r>
              <a:rPr lang="en-US" dirty="0" smtClean="0"/>
              <a:t>Second year computer engineering dept. </a:t>
            </a:r>
          </a:p>
          <a:p>
            <a:r>
              <a:rPr lang="en-US" dirty="0" smtClean="0"/>
              <a:t>At PHCET</a:t>
            </a:r>
            <a:endParaRPr lang="en-US" dirty="0"/>
          </a:p>
        </p:txBody>
      </p:sp>
      <p:pic>
        <p:nvPicPr>
          <p:cNvPr id="7" name="Picture Placeholder 6"/>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581" r="11581"/>
          <a:stretch>
            <a:fillRect/>
          </a:stretch>
        </p:blipFill>
        <p:spPr/>
      </p:pic>
      <p:sp>
        <p:nvSpPr>
          <p:cNvPr id="8" name="Rectangle 7"/>
          <p:cNvSpPr/>
          <p:nvPr/>
        </p:nvSpPr>
        <p:spPr>
          <a:xfrm>
            <a:off x="6394512" y="849085"/>
            <a:ext cx="2220685" cy="116744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9128" y="269693"/>
            <a:ext cx="1714500" cy="866775"/>
          </a:xfrm>
          <a:prstGeom prst="rect">
            <a:avLst/>
          </a:prstGeom>
        </p:spPr>
      </p:pic>
    </p:spTree>
    <p:extLst>
      <p:ext uri="{BB962C8B-B14F-4D97-AF65-F5344CB8AC3E}">
        <p14:creationId xmlns:p14="http://schemas.microsoft.com/office/powerpoint/2010/main" val="3261329252"/>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buFont typeface="Wingdings" panose="05000000000000000000" pitchFamily="2" charset="2"/>
              <a:buChar char="q"/>
            </a:pPr>
            <a:r>
              <a:rPr lang="en-US" dirty="0" smtClean="0"/>
              <a:t>Roadmap   to  ALICIA</a:t>
            </a: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10</a:t>
            </a:fld>
            <a:endParaRPr lang="en-US" noProof="0" dirty="0"/>
          </a:p>
        </p:txBody>
      </p:sp>
      <p:sp>
        <p:nvSpPr>
          <p:cNvPr id="4" name="Rectangle 3"/>
          <p:cNvSpPr/>
          <p:nvPr/>
        </p:nvSpPr>
        <p:spPr>
          <a:xfrm>
            <a:off x="0" y="1280160"/>
            <a:ext cx="12192000" cy="557784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567;p38"/>
          <p:cNvSpPr/>
          <p:nvPr/>
        </p:nvSpPr>
        <p:spPr>
          <a:xfrm>
            <a:off x="0" y="3305826"/>
            <a:ext cx="12192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568;p38"/>
          <p:cNvSpPr/>
          <p:nvPr/>
        </p:nvSpPr>
        <p:spPr>
          <a:xfrm>
            <a:off x="-4762" y="3305825"/>
            <a:ext cx="12192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dk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7" name="Google Shape;569;p38"/>
          <p:cNvGrpSpPr/>
          <p:nvPr/>
        </p:nvGrpSpPr>
        <p:grpSpPr>
          <a:xfrm>
            <a:off x="2478670" y="2552295"/>
            <a:ext cx="473400" cy="473400"/>
            <a:chOff x="1786339" y="1703401"/>
            <a:chExt cx="473400" cy="473400"/>
          </a:xfrm>
        </p:grpSpPr>
        <p:sp>
          <p:nvSpPr>
            <p:cNvPr id="8" name="Google Shape;570;p38"/>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71;p38"/>
            <p:cNvSpPr/>
            <p:nvPr/>
          </p:nvSpPr>
          <p:spPr>
            <a:xfrm>
              <a:off x="1957702" y="1866499"/>
              <a:ext cx="134100" cy="134100"/>
            </a:xfrm>
            <a:prstGeom prst="ellipse">
              <a:avLst/>
            </a:prstGeom>
            <a:solidFill>
              <a:srgbClr val="FFFFFF">
                <a:alpha val="298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arlow Light"/>
                  <a:ea typeface="Barlow Light"/>
                  <a:cs typeface="Barlow Light"/>
                  <a:sym typeface="Barlow Light"/>
                </a:rPr>
                <a:t>1</a:t>
              </a:r>
              <a:endParaRPr sz="600">
                <a:solidFill>
                  <a:schemeClr val="dk1"/>
                </a:solidFill>
                <a:latin typeface="Barlow Light"/>
                <a:ea typeface="Barlow Light"/>
                <a:cs typeface="Barlow Light"/>
                <a:sym typeface="Barlow Light"/>
              </a:endParaRPr>
            </a:p>
          </p:txBody>
        </p:sp>
      </p:grpSp>
      <p:grpSp>
        <p:nvGrpSpPr>
          <p:cNvPr id="10" name="Google Shape;584;p38"/>
          <p:cNvGrpSpPr/>
          <p:nvPr/>
        </p:nvGrpSpPr>
        <p:grpSpPr>
          <a:xfrm>
            <a:off x="3830504" y="4523022"/>
            <a:ext cx="473400" cy="473400"/>
            <a:chOff x="2824664" y="3576300"/>
            <a:chExt cx="473400" cy="473400"/>
          </a:xfrm>
        </p:grpSpPr>
        <p:sp>
          <p:nvSpPr>
            <p:cNvPr id="11" name="Google Shape;585;p38"/>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6;p38"/>
            <p:cNvSpPr/>
            <p:nvPr/>
          </p:nvSpPr>
          <p:spPr>
            <a:xfrm flipH="1">
              <a:off x="2996027" y="3752502"/>
              <a:ext cx="134100" cy="134100"/>
            </a:xfrm>
            <a:prstGeom prst="ellipse">
              <a:avLst/>
            </a:prstGeom>
            <a:solidFill>
              <a:srgbClr val="FFFFFF">
                <a:alpha val="298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arlow Light"/>
                  <a:ea typeface="Barlow Light"/>
                  <a:cs typeface="Barlow Light"/>
                  <a:sym typeface="Barlow Light"/>
                </a:rPr>
                <a:t>2</a:t>
              </a:r>
              <a:endParaRPr sz="600">
                <a:solidFill>
                  <a:schemeClr val="dk1"/>
                </a:solidFill>
                <a:latin typeface="Barlow Light"/>
                <a:ea typeface="Barlow Light"/>
                <a:cs typeface="Barlow Light"/>
                <a:sym typeface="Barlow Light"/>
              </a:endParaRPr>
            </a:p>
          </p:txBody>
        </p:sp>
      </p:grpSp>
      <p:grpSp>
        <p:nvGrpSpPr>
          <p:cNvPr id="13" name="Google Shape;572;p38"/>
          <p:cNvGrpSpPr/>
          <p:nvPr/>
        </p:nvGrpSpPr>
        <p:grpSpPr>
          <a:xfrm>
            <a:off x="5194040" y="2519229"/>
            <a:ext cx="473400" cy="473400"/>
            <a:chOff x="3814414" y="1703401"/>
            <a:chExt cx="473400" cy="473400"/>
          </a:xfrm>
        </p:grpSpPr>
        <p:sp>
          <p:nvSpPr>
            <p:cNvPr id="14" name="Google Shape;573;p38"/>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74;p38"/>
            <p:cNvSpPr/>
            <p:nvPr/>
          </p:nvSpPr>
          <p:spPr>
            <a:xfrm>
              <a:off x="3985777" y="1866499"/>
              <a:ext cx="134100" cy="134100"/>
            </a:xfrm>
            <a:prstGeom prst="ellipse">
              <a:avLst/>
            </a:prstGeom>
            <a:solidFill>
              <a:srgbClr val="FFFFFF">
                <a:alpha val="298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arlow Light"/>
                  <a:ea typeface="Barlow Light"/>
                  <a:cs typeface="Barlow Light"/>
                  <a:sym typeface="Barlow Light"/>
                </a:rPr>
                <a:t>3</a:t>
              </a:r>
              <a:endParaRPr sz="600">
                <a:solidFill>
                  <a:schemeClr val="dk1"/>
                </a:solidFill>
                <a:latin typeface="Barlow Light"/>
                <a:ea typeface="Barlow Light"/>
                <a:cs typeface="Barlow Light"/>
                <a:sym typeface="Barlow Light"/>
              </a:endParaRPr>
            </a:p>
          </p:txBody>
        </p:sp>
      </p:grpSp>
      <p:grpSp>
        <p:nvGrpSpPr>
          <p:cNvPr id="16" name="Google Shape;581;p38"/>
          <p:cNvGrpSpPr/>
          <p:nvPr/>
        </p:nvGrpSpPr>
        <p:grpSpPr>
          <a:xfrm>
            <a:off x="6554924" y="4598902"/>
            <a:ext cx="334744" cy="334744"/>
            <a:chOff x="4922067" y="3645628"/>
            <a:chExt cx="334744" cy="334744"/>
          </a:xfrm>
        </p:grpSpPr>
        <p:sp>
          <p:nvSpPr>
            <p:cNvPr id="17" name="Google Shape;582;p38"/>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3;p38"/>
            <p:cNvSpPr/>
            <p:nvPr/>
          </p:nvSpPr>
          <p:spPr>
            <a:xfrm flipH="1">
              <a:off x="5024102" y="3752502"/>
              <a:ext cx="134100" cy="134100"/>
            </a:xfrm>
            <a:prstGeom prst="ellipse">
              <a:avLst/>
            </a:prstGeom>
            <a:solidFill>
              <a:srgbClr val="FFFFFF">
                <a:alpha val="298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1"/>
                  </a:solidFill>
                  <a:latin typeface="Barlow Light"/>
                  <a:ea typeface="Barlow Light"/>
                  <a:cs typeface="Barlow Light"/>
                  <a:sym typeface="Barlow Light"/>
                </a:rPr>
                <a:t>4</a:t>
              </a:r>
              <a:endParaRPr sz="600" dirty="0">
                <a:solidFill>
                  <a:schemeClr val="dk1"/>
                </a:solidFill>
                <a:latin typeface="Barlow Light"/>
                <a:ea typeface="Barlow Light"/>
                <a:cs typeface="Barlow Light"/>
                <a:sym typeface="Barlow Light"/>
              </a:endParaRPr>
            </a:p>
          </p:txBody>
        </p:sp>
      </p:grpSp>
      <p:grpSp>
        <p:nvGrpSpPr>
          <p:cNvPr id="19" name="Google Shape;575;p38"/>
          <p:cNvGrpSpPr/>
          <p:nvPr/>
        </p:nvGrpSpPr>
        <p:grpSpPr>
          <a:xfrm>
            <a:off x="7909410" y="2493095"/>
            <a:ext cx="473400" cy="473400"/>
            <a:chOff x="5842489" y="1703401"/>
            <a:chExt cx="473400" cy="473400"/>
          </a:xfrm>
        </p:grpSpPr>
        <p:sp>
          <p:nvSpPr>
            <p:cNvPr id="20" name="Google Shape;576;p38"/>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77;p38"/>
            <p:cNvSpPr/>
            <p:nvPr/>
          </p:nvSpPr>
          <p:spPr>
            <a:xfrm>
              <a:off x="6013852" y="1866499"/>
              <a:ext cx="134100" cy="134100"/>
            </a:xfrm>
            <a:prstGeom prst="ellipse">
              <a:avLst/>
            </a:prstGeom>
            <a:solidFill>
              <a:srgbClr val="FFFFFF">
                <a:alpha val="298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arlow Light"/>
                  <a:ea typeface="Barlow Light"/>
                  <a:cs typeface="Barlow Light"/>
                  <a:sym typeface="Barlow Light"/>
                </a:rPr>
                <a:t>5</a:t>
              </a:r>
              <a:endParaRPr sz="600">
                <a:solidFill>
                  <a:schemeClr val="dk1"/>
                </a:solidFill>
                <a:latin typeface="Barlow Light"/>
                <a:ea typeface="Barlow Light"/>
                <a:cs typeface="Barlow Light"/>
                <a:sym typeface="Barlow Light"/>
              </a:endParaRPr>
            </a:p>
          </p:txBody>
        </p:sp>
      </p:grpSp>
      <p:grpSp>
        <p:nvGrpSpPr>
          <p:cNvPr id="25" name="Google Shape;578;p38"/>
          <p:cNvGrpSpPr/>
          <p:nvPr/>
        </p:nvGrpSpPr>
        <p:grpSpPr>
          <a:xfrm>
            <a:off x="9365325" y="4605454"/>
            <a:ext cx="334744" cy="334744"/>
            <a:chOff x="6950142" y="3645628"/>
            <a:chExt cx="334744" cy="334744"/>
          </a:xfrm>
        </p:grpSpPr>
        <p:sp>
          <p:nvSpPr>
            <p:cNvPr id="26" name="Google Shape;579;p38"/>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80;p38"/>
            <p:cNvSpPr/>
            <p:nvPr/>
          </p:nvSpPr>
          <p:spPr>
            <a:xfrm flipH="1">
              <a:off x="7052177" y="3752502"/>
              <a:ext cx="134100" cy="134100"/>
            </a:xfrm>
            <a:prstGeom prst="ellipse">
              <a:avLst/>
            </a:prstGeom>
            <a:solidFill>
              <a:srgbClr val="FFFFFF">
                <a:alpha val="2980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1"/>
                  </a:solidFill>
                  <a:latin typeface="Barlow Light"/>
                  <a:ea typeface="Barlow Light"/>
                  <a:cs typeface="Barlow Light"/>
                  <a:sym typeface="Barlow Light"/>
                </a:rPr>
                <a:t>6</a:t>
              </a:r>
              <a:endParaRPr sz="600" dirty="0">
                <a:solidFill>
                  <a:schemeClr val="dk1"/>
                </a:solidFill>
                <a:latin typeface="Barlow Light"/>
                <a:ea typeface="Barlow Light"/>
                <a:cs typeface="Barlow Light"/>
                <a:sym typeface="Barlow Light"/>
              </a:endParaRPr>
            </a:p>
          </p:txBody>
        </p:sp>
      </p:grpSp>
      <p:sp>
        <p:nvSpPr>
          <p:cNvPr id="28" name="TextBox 27"/>
          <p:cNvSpPr txBox="1"/>
          <p:nvPr/>
        </p:nvSpPr>
        <p:spPr>
          <a:xfrm>
            <a:off x="1518575" y="1973670"/>
            <a:ext cx="2617392" cy="707886"/>
          </a:xfrm>
          <a:prstGeom prst="rect">
            <a:avLst/>
          </a:prstGeom>
          <a:noFill/>
        </p:spPr>
        <p:txBody>
          <a:bodyPr wrap="square" rtlCol="0">
            <a:spAutoFit/>
          </a:bodyPr>
          <a:lstStyle/>
          <a:p>
            <a:r>
              <a:rPr lang="en-US" sz="2000" b="1" dirty="0" smtClean="0">
                <a:solidFill>
                  <a:schemeClr val="bg1"/>
                </a:solidFill>
              </a:rPr>
              <a:t>All the basic AI Virtual Assistant Features</a:t>
            </a:r>
            <a:endParaRPr lang="en-US" sz="2000" b="1" dirty="0">
              <a:solidFill>
                <a:schemeClr val="bg1"/>
              </a:solidFill>
            </a:endParaRPr>
          </a:p>
        </p:txBody>
      </p:sp>
      <p:sp>
        <p:nvSpPr>
          <p:cNvPr id="29" name="TextBox 28"/>
          <p:cNvSpPr txBox="1"/>
          <p:nvPr/>
        </p:nvSpPr>
        <p:spPr>
          <a:xfrm>
            <a:off x="3331029" y="5009526"/>
            <a:ext cx="2168474" cy="707886"/>
          </a:xfrm>
          <a:prstGeom prst="rect">
            <a:avLst/>
          </a:prstGeom>
          <a:noFill/>
        </p:spPr>
        <p:txBody>
          <a:bodyPr wrap="square" rtlCol="0">
            <a:spAutoFit/>
          </a:bodyPr>
          <a:lstStyle/>
          <a:p>
            <a:r>
              <a:rPr lang="en-US" sz="2000" b="1" dirty="0" smtClean="0">
                <a:solidFill>
                  <a:schemeClr val="bg1"/>
                </a:solidFill>
              </a:rPr>
              <a:t>AI Virtual Mouse</a:t>
            </a:r>
          </a:p>
          <a:p>
            <a:r>
              <a:rPr lang="en-US" sz="2000" b="1" dirty="0" smtClean="0">
                <a:solidFill>
                  <a:schemeClr val="bg1"/>
                </a:solidFill>
              </a:rPr>
              <a:t>Integration</a:t>
            </a:r>
            <a:endParaRPr lang="en-US" sz="2000" b="1" dirty="0">
              <a:solidFill>
                <a:schemeClr val="bg1"/>
              </a:solidFill>
            </a:endParaRPr>
          </a:p>
        </p:txBody>
      </p:sp>
      <p:sp>
        <p:nvSpPr>
          <p:cNvPr id="30" name="TextBox 29"/>
          <p:cNvSpPr txBox="1"/>
          <p:nvPr/>
        </p:nvSpPr>
        <p:spPr>
          <a:xfrm>
            <a:off x="4624291" y="1973670"/>
            <a:ext cx="1750423" cy="400110"/>
          </a:xfrm>
          <a:prstGeom prst="rect">
            <a:avLst/>
          </a:prstGeom>
          <a:noFill/>
        </p:spPr>
        <p:txBody>
          <a:bodyPr wrap="square" rtlCol="0">
            <a:spAutoFit/>
          </a:bodyPr>
          <a:lstStyle/>
          <a:p>
            <a:r>
              <a:rPr lang="en-US" sz="2000" b="1" dirty="0" smtClean="0">
                <a:solidFill>
                  <a:schemeClr val="bg1"/>
                </a:solidFill>
              </a:rPr>
              <a:t>Face Detection </a:t>
            </a:r>
            <a:endParaRPr lang="en-US" sz="2000" b="1" dirty="0">
              <a:solidFill>
                <a:schemeClr val="bg1"/>
              </a:solidFill>
            </a:endParaRPr>
          </a:p>
        </p:txBody>
      </p:sp>
      <p:sp>
        <p:nvSpPr>
          <p:cNvPr id="31" name="TextBox 30"/>
          <p:cNvSpPr txBox="1"/>
          <p:nvPr/>
        </p:nvSpPr>
        <p:spPr>
          <a:xfrm>
            <a:off x="7479092" y="1860206"/>
            <a:ext cx="2704012" cy="707886"/>
          </a:xfrm>
          <a:prstGeom prst="rect">
            <a:avLst/>
          </a:prstGeom>
          <a:noFill/>
        </p:spPr>
        <p:txBody>
          <a:bodyPr wrap="square" rtlCol="0">
            <a:spAutoFit/>
          </a:bodyPr>
          <a:lstStyle/>
          <a:p>
            <a:r>
              <a:rPr lang="en-US" sz="2000" b="1" dirty="0" smtClean="0">
                <a:solidFill>
                  <a:schemeClr val="bg1"/>
                </a:solidFill>
              </a:rPr>
              <a:t>Voice Typing on command</a:t>
            </a:r>
            <a:endParaRPr lang="en-US" sz="2000" b="1" dirty="0">
              <a:solidFill>
                <a:schemeClr val="bg1"/>
              </a:solidFill>
            </a:endParaRPr>
          </a:p>
        </p:txBody>
      </p:sp>
      <p:sp>
        <p:nvSpPr>
          <p:cNvPr id="32" name="TextBox 31"/>
          <p:cNvSpPr txBox="1"/>
          <p:nvPr/>
        </p:nvSpPr>
        <p:spPr>
          <a:xfrm>
            <a:off x="5929371" y="5032360"/>
            <a:ext cx="2291572" cy="707886"/>
          </a:xfrm>
          <a:prstGeom prst="rect">
            <a:avLst/>
          </a:prstGeom>
          <a:noFill/>
        </p:spPr>
        <p:txBody>
          <a:bodyPr wrap="square" rtlCol="0">
            <a:spAutoFit/>
          </a:bodyPr>
          <a:lstStyle/>
          <a:p>
            <a:r>
              <a:rPr lang="en-US" sz="2000" b="1" dirty="0" smtClean="0">
                <a:solidFill>
                  <a:schemeClr val="bg1"/>
                </a:solidFill>
              </a:rPr>
              <a:t>AI Virtual Keyboard integration </a:t>
            </a:r>
            <a:endParaRPr lang="en-US" sz="2000" b="1" dirty="0">
              <a:solidFill>
                <a:schemeClr val="bg1"/>
              </a:solidFill>
            </a:endParaRPr>
          </a:p>
        </p:txBody>
      </p:sp>
      <p:pic>
        <p:nvPicPr>
          <p:cNvPr id="33" name="Picture 32" descr="&lt;strong&gt;tree PNG&lt;/strong&g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3225" y="1591860"/>
            <a:ext cx="1265647" cy="1289061"/>
          </a:xfrm>
          <a:prstGeom prst="rect">
            <a:avLst/>
          </a:prstGeom>
        </p:spPr>
      </p:pic>
      <p:sp>
        <p:nvSpPr>
          <p:cNvPr id="34" name="TextBox 33"/>
          <p:cNvSpPr txBox="1"/>
          <p:nvPr/>
        </p:nvSpPr>
        <p:spPr>
          <a:xfrm>
            <a:off x="8673402" y="5032360"/>
            <a:ext cx="2523680" cy="1477328"/>
          </a:xfrm>
          <a:prstGeom prst="rect">
            <a:avLst/>
          </a:prstGeom>
          <a:noFill/>
        </p:spPr>
        <p:txBody>
          <a:bodyPr wrap="square" rtlCol="0">
            <a:spAutoFit/>
          </a:bodyPr>
          <a:lstStyle/>
          <a:p>
            <a:endParaRPr lang="pt-BR" b="1" dirty="0" smtClean="0">
              <a:solidFill>
                <a:schemeClr val="bg1"/>
              </a:solidFill>
            </a:endParaRPr>
          </a:p>
          <a:p>
            <a:r>
              <a:rPr lang="pt-BR" b="1" dirty="0" smtClean="0">
                <a:solidFill>
                  <a:schemeClr val="bg1"/>
                </a:solidFill>
              </a:rPr>
              <a:t>Virtual </a:t>
            </a:r>
            <a:r>
              <a:rPr lang="pt-BR" b="1" dirty="0">
                <a:solidFill>
                  <a:schemeClr val="bg1"/>
                </a:solidFill>
              </a:rPr>
              <a:t>Quiz </a:t>
            </a:r>
            <a:r>
              <a:rPr lang="pt-BR" b="1" dirty="0" smtClean="0">
                <a:solidFill>
                  <a:schemeClr val="bg1"/>
                </a:solidFill>
              </a:rPr>
              <a:t>Game, QR Code Generator , Canvas Painting and enhanced system</a:t>
            </a:r>
            <a:endParaRPr lang="en-US" b="1" dirty="0">
              <a:solidFill>
                <a:schemeClr val="bg1"/>
              </a:solidFill>
            </a:endParaRPr>
          </a:p>
        </p:txBody>
      </p:sp>
      <p:pic>
        <p:nvPicPr>
          <p:cNvPr id="35" name="Picture 34" descr="&lt;strong&gt;tree PNG&lt;/strong&g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429" y="4539399"/>
            <a:ext cx="1265647" cy="1289061"/>
          </a:xfrm>
          <a:prstGeom prst="rect">
            <a:avLst/>
          </a:prstGeom>
        </p:spPr>
      </p:pic>
    </p:spTree>
    <p:extLst>
      <p:ext uri="{BB962C8B-B14F-4D97-AF65-F5344CB8AC3E}">
        <p14:creationId xmlns:p14="http://schemas.microsoft.com/office/powerpoint/2010/main" val="51702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1000"/>
                                        <p:tgtEl>
                                          <p:spTgt spid="28">
                                            <p:txEl>
                                              <p:pRg st="0" end="0"/>
                                            </p:txEl>
                                          </p:spTgt>
                                        </p:tgtEl>
                                      </p:cBhvr>
                                    </p:animEffect>
                                    <p:anim calcmode="lin" valueType="num">
                                      <p:cBhvr>
                                        <p:cTn id="8"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9">
                                            <p:txEl>
                                              <p:pRg st="0" end="0"/>
                                            </p:txEl>
                                          </p:spTgt>
                                        </p:tgtEl>
                                        <p:attrNameLst>
                                          <p:attrName>style.visibility</p:attrName>
                                        </p:attrNameLst>
                                      </p:cBhvr>
                                      <p:to>
                                        <p:strVal val="visible"/>
                                      </p:to>
                                    </p:set>
                                    <p:animEffect transition="in" filter="fade">
                                      <p:cBhvr>
                                        <p:cTn id="14" dur="1000"/>
                                        <p:tgtEl>
                                          <p:spTgt spid="29">
                                            <p:txEl>
                                              <p:pRg st="0" end="0"/>
                                            </p:txEl>
                                          </p:spTgt>
                                        </p:tgtEl>
                                      </p:cBhvr>
                                    </p:animEffect>
                                    <p:anim calcmode="lin" valueType="num">
                                      <p:cBhvr>
                                        <p:cTn id="15"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9">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9">
                                            <p:txEl>
                                              <p:pRg st="1" end="1"/>
                                            </p:txEl>
                                          </p:spTgt>
                                        </p:tgtEl>
                                        <p:attrNameLst>
                                          <p:attrName>style.visibility</p:attrName>
                                        </p:attrNameLst>
                                      </p:cBhvr>
                                      <p:to>
                                        <p:strVal val="visible"/>
                                      </p:to>
                                    </p:set>
                                    <p:animEffect transition="in" filter="fade">
                                      <p:cBhvr>
                                        <p:cTn id="19" dur="1000"/>
                                        <p:tgtEl>
                                          <p:spTgt spid="29">
                                            <p:txEl>
                                              <p:pRg st="1" end="1"/>
                                            </p:txEl>
                                          </p:spTgt>
                                        </p:tgtEl>
                                      </p:cBhvr>
                                    </p:animEffect>
                                    <p:anim calcmode="lin" valueType="num">
                                      <p:cBhvr>
                                        <p:cTn id="20" dur="1000" fill="hold"/>
                                        <p:tgtEl>
                                          <p:spTgt spid="29">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2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0">
                                            <p:txEl>
                                              <p:pRg st="0" end="0"/>
                                            </p:txEl>
                                          </p:spTgt>
                                        </p:tgtEl>
                                        <p:attrNameLst>
                                          <p:attrName>style.visibility</p:attrName>
                                        </p:attrNameLst>
                                      </p:cBhvr>
                                      <p:to>
                                        <p:strVal val="visible"/>
                                      </p:to>
                                    </p:set>
                                    <p:animEffect transition="in" filter="fade">
                                      <p:cBhvr>
                                        <p:cTn id="26" dur="1000"/>
                                        <p:tgtEl>
                                          <p:spTgt spid="30">
                                            <p:txEl>
                                              <p:pRg st="0" end="0"/>
                                            </p:txEl>
                                          </p:spTgt>
                                        </p:tgtEl>
                                      </p:cBhvr>
                                    </p:animEffect>
                                    <p:anim calcmode="lin" valueType="num">
                                      <p:cBhvr>
                                        <p:cTn id="27"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2">
                                            <p:txEl>
                                              <p:pRg st="0" end="0"/>
                                            </p:txEl>
                                          </p:spTgt>
                                        </p:tgtEl>
                                        <p:attrNameLst>
                                          <p:attrName>style.visibility</p:attrName>
                                        </p:attrNameLst>
                                      </p:cBhvr>
                                      <p:to>
                                        <p:strVal val="visible"/>
                                      </p:to>
                                    </p:set>
                                    <p:animEffect transition="in" filter="fade">
                                      <p:cBhvr>
                                        <p:cTn id="33" dur="1000"/>
                                        <p:tgtEl>
                                          <p:spTgt spid="32">
                                            <p:txEl>
                                              <p:pRg st="0" end="0"/>
                                            </p:txEl>
                                          </p:spTgt>
                                        </p:tgtEl>
                                      </p:cBhvr>
                                    </p:animEffect>
                                    <p:anim calcmode="lin" valueType="num">
                                      <p:cBhvr>
                                        <p:cTn id="34"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Effect transition="in" filter="fade">
                                      <p:cBhvr>
                                        <p:cTn id="40" dur="1000"/>
                                        <p:tgtEl>
                                          <p:spTgt spid="31">
                                            <p:txEl>
                                              <p:pRg st="0" end="0"/>
                                            </p:txEl>
                                          </p:spTgt>
                                        </p:tgtEl>
                                      </p:cBhvr>
                                    </p:animEffect>
                                    <p:anim calcmode="lin" valueType="num">
                                      <p:cBhvr>
                                        <p:cTn id="4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4">
                                            <p:txEl>
                                              <p:pRg st="1" end="1"/>
                                            </p:txEl>
                                          </p:spTgt>
                                        </p:tgtEl>
                                        <p:attrNameLst>
                                          <p:attrName>style.visibility</p:attrName>
                                        </p:attrNameLst>
                                      </p:cBhvr>
                                      <p:to>
                                        <p:strVal val="visible"/>
                                      </p:to>
                                    </p:set>
                                    <p:animEffect transition="in" filter="fade">
                                      <p:cBhvr>
                                        <p:cTn id="47" dur="1000"/>
                                        <p:tgtEl>
                                          <p:spTgt spid="34">
                                            <p:txEl>
                                              <p:pRg st="1" end="1"/>
                                            </p:txEl>
                                          </p:spTgt>
                                        </p:tgtEl>
                                      </p:cBhvr>
                                    </p:animEffect>
                                    <p:anim calcmode="lin" valueType="num">
                                      <p:cBhvr>
                                        <p:cTn id="48" dur="1000" fill="hold"/>
                                        <p:tgtEl>
                                          <p:spTgt spid="34">
                                            <p:txEl>
                                              <p:pRg st="1" end="1"/>
                                            </p:txEl>
                                          </p:spTgt>
                                        </p:tgtEl>
                                        <p:attrNameLst>
                                          <p:attrName>ppt_x</p:attrName>
                                        </p:attrNameLst>
                                      </p:cBhvr>
                                      <p:tavLst>
                                        <p:tav tm="0">
                                          <p:val>
                                            <p:strVal val="#ppt_x"/>
                                          </p:val>
                                        </p:tav>
                                        <p:tav tm="100000">
                                          <p:val>
                                            <p:strVal val="#ppt_x"/>
                                          </p:val>
                                        </p:tav>
                                      </p:tavLst>
                                    </p:anim>
                                    <p:anim calcmode="lin" valueType="num">
                                      <p:cBhvr>
                                        <p:cTn id="49" dur="1000" fill="hold"/>
                                        <p:tgtEl>
                                          <p:spTgt spid="3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C71654-96A5-4280-94F3-931C61A9F92C}" type="slidenum">
              <a:rPr lang="en-US" noProof="0" smtClean="0"/>
              <a:pPr/>
              <a:t>11</a:t>
            </a:fld>
            <a:endParaRPr lang="en-US" noProof="0" dirty="0"/>
          </a:p>
        </p:txBody>
      </p:sp>
      <p:sp>
        <p:nvSpPr>
          <p:cNvPr id="3" name="Content Placeholder 2"/>
          <p:cNvSpPr>
            <a:spLocks noGrp="1"/>
          </p:cNvSpPr>
          <p:nvPr>
            <p:ph idx="1"/>
          </p:nvPr>
        </p:nvSpPr>
        <p:spPr>
          <a:xfrm>
            <a:off x="515938" y="1166957"/>
            <a:ext cx="6655571" cy="5010006"/>
          </a:xfrm>
        </p:spPr>
        <p:txBody>
          <a:bodyPr>
            <a:normAutofit/>
          </a:bodyPr>
          <a:lstStyle/>
          <a:p>
            <a:pPr>
              <a:buFont typeface="Wingdings" panose="05000000000000000000" pitchFamily="2" charset="2"/>
              <a:buChar char="Ø"/>
            </a:pPr>
            <a:r>
              <a:rPr lang="en-US" sz="2000" b="1" dirty="0" smtClean="0"/>
              <a:t>We are going to use python language for our project.</a:t>
            </a:r>
          </a:p>
          <a:p>
            <a:pPr>
              <a:buFont typeface="Wingdings" panose="05000000000000000000" pitchFamily="2" charset="2"/>
              <a:buChar char="Ø"/>
            </a:pPr>
            <a:r>
              <a:rPr lang="en-US" sz="2000" b="1" dirty="0" smtClean="0"/>
              <a:t>IDE used in this is VS Code and </a:t>
            </a:r>
            <a:r>
              <a:rPr lang="en-US" sz="2000" b="1" dirty="0" err="1" smtClean="0"/>
              <a:t>Pycharm</a:t>
            </a:r>
            <a:r>
              <a:rPr lang="en-US" sz="2000" b="1" dirty="0" smtClean="0"/>
              <a:t>.</a:t>
            </a:r>
          </a:p>
          <a:p>
            <a:pPr>
              <a:buFont typeface="Wingdings" panose="05000000000000000000" pitchFamily="2" charset="2"/>
              <a:buChar char="Ø"/>
            </a:pPr>
            <a:r>
              <a:rPr lang="en-US" sz="2000" b="1" dirty="0" smtClean="0"/>
              <a:t> First we are going to implement our AI virtual assistant basic Functionalities such as responding to user, web searching etc.</a:t>
            </a:r>
          </a:p>
          <a:p>
            <a:pPr>
              <a:buFont typeface="Wingdings" panose="05000000000000000000" pitchFamily="2" charset="2"/>
              <a:buChar char="Ø"/>
            </a:pPr>
            <a:r>
              <a:rPr lang="en-US" sz="2000" b="1" dirty="0" smtClean="0"/>
              <a:t>After assistant can listen and respond we are going to integrate a AI virtual Mouse feature which can be enabled using voice command.</a:t>
            </a:r>
          </a:p>
          <a:p>
            <a:pPr>
              <a:buFont typeface="Wingdings" panose="05000000000000000000" pitchFamily="2" charset="2"/>
              <a:buChar char="Ø"/>
            </a:pPr>
            <a:r>
              <a:rPr lang="en-US" sz="2000" b="1" dirty="0" smtClean="0"/>
              <a:t>Later on we  introduced features such as virtual keyboard and face detection which can be enabled on command. We are implementing this using python libraries.</a:t>
            </a:r>
          </a:p>
          <a:p>
            <a:pPr>
              <a:buFont typeface="Wingdings" panose="05000000000000000000" pitchFamily="2" charset="2"/>
              <a:buChar char="Ø"/>
            </a:pPr>
            <a:r>
              <a:rPr lang="en-US" sz="2000" b="1" dirty="0" smtClean="0"/>
              <a:t>Further we have added Air canvas , QR Code Generator , Virtual Games such as rock paper scissor  , Snake and ladder Quiz Game </a:t>
            </a:r>
            <a:r>
              <a:rPr lang="en-US" sz="2000" b="1" dirty="0" err="1" smtClean="0"/>
              <a:t>etc</a:t>
            </a:r>
            <a:endParaRPr lang="en-US" sz="2000" b="1" dirty="0" smtClean="0"/>
          </a:p>
        </p:txBody>
      </p:sp>
      <p:sp>
        <p:nvSpPr>
          <p:cNvPr id="4" name="Title 3"/>
          <p:cNvSpPr>
            <a:spLocks noGrp="1"/>
          </p:cNvSpPr>
          <p:nvPr>
            <p:ph type="title"/>
          </p:nvPr>
        </p:nvSpPr>
        <p:spPr/>
        <p:txBody>
          <a:bodyPr/>
          <a:lstStyle/>
          <a:p>
            <a:r>
              <a:rPr lang="en-US" dirty="0" smtClean="0">
                <a:solidFill>
                  <a:schemeClr val="accent1"/>
                </a:solidFill>
              </a:rPr>
              <a:t>Implementation</a:t>
            </a:r>
            <a:endParaRPr lang="en-US" dirty="0">
              <a:solidFill>
                <a:schemeClr val="accent1"/>
              </a:solidFill>
            </a:endParaRPr>
          </a:p>
        </p:txBody>
      </p:sp>
      <p:sp>
        <p:nvSpPr>
          <p:cNvPr id="5" name="Rectangle 4"/>
          <p:cNvSpPr/>
          <p:nvPr/>
        </p:nvSpPr>
        <p:spPr>
          <a:xfrm>
            <a:off x="248194" y="6176963"/>
            <a:ext cx="1476103" cy="58959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Google Shape;671;p42"/>
          <p:cNvSpPr/>
          <p:nvPr/>
        </p:nvSpPr>
        <p:spPr>
          <a:xfrm>
            <a:off x="7712990" y="1285188"/>
            <a:ext cx="3602907" cy="396816"/>
          </a:xfrm>
          <a:prstGeom prst="ellipse">
            <a:avLst/>
          </a:prstGeom>
          <a:solidFill>
            <a:schemeClr val="accent5">
              <a:lumMod val="60000"/>
              <a:lumOff val="400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Calibri"/>
              <a:ea typeface="Calibri"/>
              <a:cs typeface="Calibri"/>
              <a:sym typeface="Calibri"/>
            </a:endParaRPr>
          </a:p>
        </p:txBody>
      </p:sp>
      <p:sp>
        <p:nvSpPr>
          <p:cNvPr id="10" name="Google Shape;667;p42"/>
          <p:cNvSpPr/>
          <p:nvPr/>
        </p:nvSpPr>
        <p:spPr>
          <a:xfrm>
            <a:off x="7712990" y="1606290"/>
            <a:ext cx="3600274" cy="576911"/>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dirty="0" smtClean="0">
                <a:solidFill>
                  <a:schemeClr val="lt1"/>
                </a:solidFill>
                <a:latin typeface="Barlow Light"/>
                <a:ea typeface="Barlow Light"/>
                <a:cs typeface="Barlow Light"/>
                <a:sym typeface="Barlow Light"/>
              </a:rPr>
              <a:t>AI Basic Commands</a:t>
            </a:r>
            <a:endParaRPr i="0" u="none" strike="noStrike" cap="none" dirty="0">
              <a:solidFill>
                <a:schemeClr val="lt1"/>
              </a:solidFill>
              <a:latin typeface="Barlow Light"/>
              <a:ea typeface="Barlow Light"/>
              <a:cs typeface="Barlow Light"/>
              <a:sym typeface="Barlow Light"/>
            </a:endParaRPr>
          </a:p>
        </p:txBody>
      </p:sp>
      <p:sp>
        <p:nvSpPr>
          <p:cNvPr id="11" name="Google Shape;669;p42"/>
          <p:cNvSpPr/>
          <p:nvPr/>
        </p:nvSpPr>
        <p:spPr>
          <a:xfrm>
            <a:off x="7936026" y="2113154"/>
            <a:ext cx="3154201" cy="57124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2000" i="0" u="none" strike="noStrike" cap="none" dirty="0" smtClean="0">
                <a:solidFill>
                  <a:schemeClr val="lt1"/>
                </a:solidFill>
                <a:latin typeface="Barlow Light"/>
                <a:ea typeface="Barlow Light"/>
                <a:cs typeface="Barlow Light"/>
                <a:sym typeface="Barlow Light"/>
              </a:rPr>
              <a:t>Virtual Mouse</a:t>
            </a:r>
            <a:endParaRPr sz="2000" i="0" u="none" strike="noStrike" cap="none" dirty="0">
              <a:solidFill>
                <a:schemeClr val="lt1"/>
              </a:solidFill>
              <a:latin typeface="Barlow Light"/>
              <a:ea typeface="Barlow Light"/>
              <a:cs typeface="Barlow Light"/>
              <a:sym typeface="Barlow Light"/>
            </a:endParaRPr>
          </a:p>
        </p:txBody>
      </p:sp>
      <p:sp>
        <p:nvSpPr>
          <p:cNvPr id="12" name="Google Shape;668;p42"/>
          <p:cNvSpPr/>
          <p:nvPr/>
        </p:nvSpPr>
        <p:spPr>
          <a:xfrm>
            <a:off x="8181928" y="2614351"/>
            <a:ext cx="2714957" cy="564446"/>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2000" dirty="0" smtClean="0">
                <a:solidFill>
                  <a:schemeClr val="lt1"/>
                </a:solidFill>
                <a:latin typeface="Barlow Light"/>
                <a:ea typeface="Barlow Light"/>
                <a:cs typeface="Barlow Light"/>
                <a:sym typeface="Barlow Light"/>
              </a:rPr>
              <a:t>Face Detection</a:t>
            </a:r>
            <a:endParaRPr sz="2000" i="0" u="none" strike="noStrike" cap="none" dirty="0">
              <a:solidFill>
                <a:schemeClr val="lt1"/>
              </a:solidFill>
              <a:latin typeface="Barlow Light"/>
              <a:ea typeface="Barlow Light"/>
              <a:cs typeface="Barlow Light"/>
              <a:sym typeface="Barlow Light"/>
            </a:endParaRPr>
          </a:p>
        </p:txBody>
      </p:sp>
      <p:sp>
        <p:nvSpPr>
          <p:cNvPr id="13" name="Google Shape;670;p42"/>
          <p:cNvSpPr/>
          <p:nvPr/>
        </p:nvSpPr>
        <p:spPr>
          <a:xfrm>
            <a:off x="8403258" y="3117821"/>
            <a:ext cx="2272296" cy="562177"/>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2000" dirty="0" smtClean="0">
                <a:solidFill>
                  <a:schemeClr val="lt1"/>
                </a:solidFill>
                <a:latin typeface="Barlow Light"/>
                <a:ea typeface="Barlow Light"/>
                <a:cs typeface="Barlow Light"/>
                <a:sym typeface="Barlow Light"/>
              </a:rPr>
              <a:t>Virtual Keyboard</a:t>
            </a:r>
            <a:endParaRPr sz="2000" i="0" u="none" strike="noStrike" cap="none" dirty="0">
              <a:solidFill>
                <a:schemeClr val="lt1"/>
              </a:solidFill>
              <a:latin typeface="Barlow Light"/>
              <a:ea typeface="Barlow Light"/>
              <a:cs typeface="Barlow Light"/>
              <a:sym typeface="Barlow Light"/>
            </a:endParaRPr>
          </a:p>
        </p:txBody>
      </p:sp>
      <p:sp>
        <p:nvSpPr>
          <p:cNvPr id="14" name="Google Shape;665;p42"/>
          <p:cNvSpPr/>
          <p:nvPr/>
        </p:nvSpPr>
        <p:spPr>
          <a:xfrm>
            <a:off x="8625719" y="3642956"/>
            <a:ext cx="1827373" cy="554243"/>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dirty="0" smtClean="0">
                <a:solidFill>
                  <a:schemeClr val="bg1"/>
                </a:solidFill>
                <a:latin typeface="Barlow Light"/>
                <a:ea typeface="Barlow Light"/>
                <a:cs typeface="Barlow Light"/>
                <a:sym typeface="Barlow Light"/>
              </a:rPr>
              <a:t>Voice Typing</a:t>
            </a:r>
            <a:endParaRPr i="0" u="none" strike="noStrike" cap="none" dirty="0">
              <a:solidFill>
                <a:schemeClr val="bg1"/>
              </a:solidFill>
              <a:latin typeface="Barlow Light"/>
              <a:ea typeface="Barlow Light"/>
              <a:cs typeface="Barlow Light"/>
              <a:sym typeface="Barlow Light"/>
            </a:endParaRPr>
          </a:p>
        </p:txBody>
      </p:sp>
      <p:sp>
        <p:nvSpPr>
          <p:cNvPr id="15" name="Google Shape;666;p42"/>
          <p:cNvSpPr/>
          <p:nvPr/>
        </p:nvSpPr>
        <p:spPr>
          <a:xfrm>
            <a:off x="8850450" y="4162869"/>
            <a:ext cx="1377910" cy="648180"/>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600" dirty="0" smtClean="0">
                <a:solidFill>
                  <a:schemeClr val="bg1"/>
                </a:solidFill>
                <a:latin typeface="Barlow Light"/>
                <a:ea typeface="Barlow Light"/>
                <a:cs typeface="Barlow Light"/>
                <a:sym typeface="Barlow Light"/>
              </a:rPr>
              <a:t>Core Features</a:t>
            </a:r>
            <a:endParaRPr sz="1600" i="0" u="none" strike="noStrike" cap="none" dirty="0">
              <a:solidFill>
                <a:schemeClr val="bg1"/>
              </a:solidFill>
              <a:latin typeface="Barlow Light"/>
              <a:ea typeface="Barlow Light"/>
              <a:cs typeface="Barlow Light"/>
              <a:sym typeface="Barlow Light"/>
            </a:endParaRP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7842" y="4811049"/>
            <a:ext cx="1083129" cy="1013099"/>
          </a:xfrm>
          <a:prstGeom prst="rect">
            <a:avLst/>
          </a:prstGeom>
        </p:spPr>
      </p:pic>
      <p:sp>
        <p:nvSpPr>
          <p:cNvPr id="17" name="TextBox 16"/>
          <p:cNvSpPr txBox="1"/>
          <p:nvPr/>
        </p:nvSpPr>
        <p:spPr>
          <a:xfrm>
            <a:off x="9167285" y="5930554"/>
            <a:ext cx="1827373" cy="369332"/>
          </a:xfrm>
          <a:prstGeom prst="rect">
            <a:avLst/>
          </a:prstGeom>
          <a:noFill/>
        </p:spPr>
        <p:txBody>
          <a:bodyPr wrap="square" rtlCol="0">
            <a:spAutoFit/>
          </a:bodyPr>
          <a:lstStyle/>
          <a:p>
            <a:r>
              <a:rPr lang="en-US" b="1" dirty="0" smtClean="0"/>
              <a:t>ALICIA</a:t>
            </a:r>
            <a:endParaRPr lang="en-US" b="1" dirty="0"/>
          </a:p>
        </p:txBody>
      </p:sp>
      <p:cxnSp>
        <p:nvCxnSpPr>
          <p:cNvPr id="19" name="Straight Arrow Connector 18"/>
          <p:cNvCxnSpPr/>
          <p:nvPr/>
        </p:nvCxnSpPr>
        <p:spPr>
          <a:xfrm>
            <a:off x="11526212" y="1483596"/>
            <a:ext cx="8382" cy="32210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31099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C71654-96A5-4280-94F3-931C61A9F92C}" type="slidenum">
              <a:rPr lang="en-US" noProof="0" smtClean="0"/>
              <a:pPr/>
              <a:t>12</a:t>
            </a:fld>
            <a:endParaRPr lang="en-US" noProof="0" dirty="0"/>
          </a:p>
        </p:txBody>
      </p:sp>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08077" y="117489"/>
            <a:ext cx="3304238" cy="896974"/>
          </a:xfrm>
        </p:spPr>
      </p:pic>
      <p:sp>
        <p:nvSpPr>
          <p:cNvPr id="4" name="Title 3"/>
          <p:cNvSpPr>
            <a:spLocks noGrp="1"/>
          </p:cNvSpPr>
          <p:nvPr>
            <p:ph type="title"/>
          </p:nvPr>
        </p:nvSpPr>
        <p:spPr/>
        <p:txBody>
          <a:bodyPr/>
          <a:lstStyle/>
          <a:p>
            <a:r>
              <a:rPr lang="en-US" dirty="0" smtClean="0">
                <a:solidFill>
                  <a:schemeClr val="bg1"/>
                </a:solidFill>
              </a:rPr>
              <a:t>-</a:t>
            </a:r>
            <a:endParaRPr lang="en-US" dirty="0">
              <a:solidFill>
                <a:schemeClr val="bg1"/>
              </a:solidFill>
            </a:endParaRPr>
          </a:p>
        </p:txBody>
      </p:sp>
      <p:sp>
        <p:nvSpPr>
          <p:cNvPr id="8" name="Rectangle 7"/>
          <p:cNvSpPr/>
          <p:nvPr/>
        </p:nvSpPr>
        <p:spPr>
          <a:xfrm>
            <a:off x="339634" y="6204857"/>
            <a:ext cx="1332412" cy="53557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633" y="4065414"/>
            <a:ext cx="5457169" cy="2831026"/>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077" y="1232169"/>
            <a:ext cx="5588726" cy="2833245"/>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1238" y="3959542"/>
            <a:ext cx="5729324" cy="2898458"/>
          </a:xfrm>
          <a:prstGeom prst="rect">
            <a:avLst/>
          </a:prstGeom>
        </p:spPr>
      </p:pic>
      <p:pic>
        <p:nvPicPr>
          <p:cNvPr id="13" name="WhatsApp Video 2021-09-30 at 9.55.16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838727" y="535577"/>
            <a:ext cx="4524969" cy="3232228"/>
          </a:xfrm>
          <a:prstGeom prst="rect">
            <a:avLst/>
          </a:prstGeom>
        </p:spPr>
      </p:pic>
    </p:spTree>
    <p:extLst>
      <p:ext uri="{BB962C8B-B14F-4D97-AF65-F5344CB8AC3E}">
        <p14:creationId xmlns:p14="http://schemas.microsoft.com/office/powerpoint/2010/main" val="7022375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fill="hold" display="0">
                  <p:stCondLst>
                    <p:cond delay="indefinite"/>
                  </p:stCondLst>
                </p:cTn>
                <p:tgtEl>
                  <p:spTgt spid="1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C71654-96A5-4280-94F3-931C61A9F92C}" type="slidenum">
              <a:rPr lang="en-US" noProof="0" smtClean="0"/>
              <a:pPr/>
              <a:t>13</a:t>
            </a:fld>
            <a:endParaRPr lang="en-US" noProof="0"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740146" y="4155447"/>
            <a:ext cx="5918010" cy="2634420"/>
          </a:xfrm>
        </p:spPr>
      </p:pic>
      <p:sp>
        <p:nvSpPr>
          <p:cNvPr id="4" name="Title 3"/>
          <p:cNvSpPr>
            <a:spLocks noGrp="1"/>
          </p:cNvSpPr>
          <p:nvPr>
            <p:ph type="title"/>
          </p:nvPr>
        </p:nvSpPr>
        <p:spPr/>
        <p:txBody>
          <a:bodyPr/>
          <a:lstStyle/>
          <a:p>
            <a:r>
              <a:rPr lang="en-US" dirty="0" smtClean="0">
                <a:solidFill>
                  <a:schemeClr val="bg1"/>
                </a:solidFill>
              </a:rPr>
              <a:t>-</a:t>
            </a:r>
            <a:endParaRPr lang="en-US" dirty="0">
              <a:solidFill>
                <a:schemeClr val="bg1"/>
              </a:solidFill>
            </a:endParaRPr>
          </a:p>
        </p:txBody>
      </p:sp>
      <p:sp>
        <p:nvSpPr>
          <p:cNvPr id="5" name="Rectangle 4"/>
          <p:cNvSpPr/>
          <p:nvPr/>
        </p:nvSpPr>
        <p:spPr>
          <a:xfrm>
            <a:off x="313508" y="6246034"/>
            <a:ext cx="1306286" cy="58959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508" y="4169250"/>
            <a:ext cx="5426638" cy="268875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40146" y="288904"/>
            <a:ext cx="5926391" cy="3799770"/>
          </a:xfrm>
          <a:prstGeom prst="rect">
            <a:avLst/>
          </a:prstGeom>
        </p:spPr>
      </p:pic>
      <p:pic>
        <p:nvPicPr>
          <p:cNvPr id="9" name="WhatsApp Video 2021-09-30 at 9.55.17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59543"/>
            <a:ext cx="5740145" cy="4229581"/>
          </a:xfrm>
          <a:prstGeom prst="rect">
            <a:avLst/>
          </a:prstGeom>
        </p:spPr>
      </p:pic>
      <p:sp>
        <p:nvSpPr>
          <p:cNvPr id="3" name="TextBox 2"/>
          <p:cNvSpPr txBox="1"/>
          <p:nvPr/>
        </p:nvSpPr>
        <p:spPr>
          <a:xfrm flipH="1">
            <a:off x="6053654" y="4982018"/>
            <a:ext cx="2592979" cy="584775"/>
          </a:xfrm>
          <a:prstGeom prst="rect">
            <a:avLst/>
          </a:prstGeom>
          <a:noFill/>
        </p:spPr>
        <p:txBody>
          <a:bodyPr wrap="square" rtlCol="0">
            <a:spAutoFit/>
          </a:bodyPr>
          <a:lstStyle/>
          <a:p>
            <a:r>
              <a:rPr lang="en-US" sz="3200" b="1" dirty="0" smtClean="0"/>
              <a:t>OPENCV</a:t>
            </a:r>
            <a:endParaRPr lang="en-US" sz="3200" b="1" dirty="0"/>
          </a:p>
        </p:txBody>
      </p:sp>
    </p:spTree>
    <p:extLst>
      <p:ext uri="{BB962C8B-B14F-4D97-AF65-F5344CB8AC3E}">
        <p14:creationId xmlns:p14="http://schemas.microsoft.com/office/powerpoint/2010/main" val="1388710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C71654-96A5-4280-94F3-931C61A9F92C}" type="slidenum">
              <a:rPr lang="en-US" noProof="0" smtClean="0"/>
              <a:pPr/>
              <a:t>14</a:t>
            </a:fld>
            <a:endParaRPr lang="en-US" noProof="0" dirty="0"/>
          </a:p>
        </p:txBody>
      </p:sp>
      <p:sp>
        <p:nvSpPr>
          <p:cNvPr id="3" name="Content Placeholder 2"/>
          <p:cNvSpPr>
            <a:spLocks noGrp="1"/>
          </p:cNvSpPr>
          <p:nvPr>
            <p:ph idx="1"/>
          </p:nvPr>
        </p:nvSpPr>
        <p:spPr>
          <a:xfrm>
            <a:off x="515938" y="1221300"/>
            <a:ext cx="10837862" cy="5421806"/>
          </a:xfrm>
        </p:spPr>
        <p:txBody>
          <a:bodyPr>
            <a:normAutofit/>
          </a:bodyPr>
          <a:lstStyle/>
          <a:p>
            <a:pPr>
              <a:buFont typeface="Wingdings" panose="05000000000000000000" pitchFamily="2" charset="2"/>
              <a:buChar char="Ø"/>
            </a:pPr>
            <a:r>
              <a:rPr lang="en-IN" sz="2400" dirty="0"/>
              <a:t>Air Canvas which can draw anything on it by just capturing the motion of a coloured marker with a camera. </a:t>
            </a:r>
          </a:p>
          <a:p>
            <a:pPr>
              <a:buFont typeface="Wingdings" panose="05000000000000000000" pitchFamily="2" charset="2"/>
              <a:buChar char="Ø"/>
            </a:pPr>
            <a:r>
              <a:rPr lang="en-IN" sz="2400" dirty="0"/>
              <a:t>Colour Detection and tracking features in </a:t>
            </a:r>
            <a:r>
              <a:rPr lang="en-IN" sz="2400" dirty="0" err="1"/>
              <a:t>OpenCV</a:t>
            </a:r>
            <a:r>
              <a:rPr lang="en-IN" sz="2400" dirty="0"/>
              <a:t> are used in order to achieve the objective. </a:t>
            </a:r>
          </a:p>
          <a:p>
            <a:pPr>
              <a:buFont typeface="Wingdings" panose="05000000000000000000" pitchFamily="2" charset="2"/>
              <a:buChar char="Ø"/>
            </a:pPr>
            <a:r>
              <a:rPr lang="en-IN" sz="2400" dirty="0"/>
              <a:t>The colour marker is detected and a mask is </a:t>
            </a:r>
            <a:r>
              <a:rPr lang="en-IN" sz="2400" dirty="0" smtClean="0"/>
              <a:t>produced</a:t>
            </a:r>
          </a:p>
          <a:p>
            <a:pPr>
              <a:buFont typeface="Wingdings" panose="05000000000000000000" pitchFamily="2" charset="2"/>
              <a:buChar char="Ø"/>
            </a:pPr>
            <a:r>
              <a:rPr lang="en-IN" sz="2400" dirty="0"/>
              <a:t>It includes the further steps of morphological operations on the mask produced which are Erosion and Dilation. </a:t>
            </a:r>
          </a:p>
          <a:p>
            <a:pPr>
              <a:buFont typeface="Wingdings" panose="05000000000000000000" pitchFamily="2" charset="2"/>
              <a:buChar char="Ø"/>
            </a:pPr>
            <a:endParaRPr lang="en-US" sz="2400" dirty="0"/>
          </a:p>
        </p:txBody>
      </p:sp>
      <p:sp>
        <p:nvSpPr>
          <p:cNvPr id="4" name="Title 3"/>
          <p:cNvSpPr>
            <a:spLocks noGrp="1"/>
          </p:cNvSpPr>
          <p:nvPr>
            <p:ph type="title"/>
          </p:nvPr>
        </p:nvSpPr>
        <p:spPr/>
        <p:txBody>
          <a:bodyPr/>
          <a:lstStyle/>
          <a:p>
            <a:r>
              <a:rPr lang="en-US" dirty="0" smtClean="0"/>
              <a:t>Air canvas </a:t>
            </a:r>
            <a:endParaRPr lang="en-US" dirty="0"/>
          </a:p>
        </p:txBody>
      </p:sp>
      <p:sp>
        <p:nvSpPr>
          <p:cNvPr id="5" name="Rectangle 4"/>
          <p:cNvSpPr/>
          <p:nvPr/>
        </p:nvSpPr>
        <p:spPr>
          <a:xfrm>
            <a:off x="287383" y="6176963"/>
            <a:ext cx="1345474" cy="5895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oogle Shape;1906;p48"/>
          <p:cNvGrpSpPr/>
          <p:nvPr/>
        </p:nvGrpSpPr>
        <p:grpSpPr>
          <a:xfrm>
            <a:off x="2953831" y="721184"/>
            <a:ext cx="445578" cy="445773"/>
            <a:chOff x="557511" y="3214925"/>
            <a:chExt cx="719836" cy="720150"/>
          </a:xfrm>
        </p:grpSpPr>
        <p:sp>
          <p:nvSpPr>
            <p:cNvPr id="12" name="Google Shape;1907;p48"/>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908;p48"/>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909;p48"/>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910;p48"/>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pic>
        <p:nvPicPr>
          <p:cNvPr id="16" name="Content Placeholder 4" descr="WhatsApp Image 2022-03-03 at 20.56.04.jpeg"/>
          <p:cNvPicPr>
            <a:picLocks noChangeAspect="1"/>
          </p:cNvPicPr>
          <p:nvPr/>
        </p:nvPicPr>
        <p:blipFill>
          <a:blip r:embed="rId2"/>
          <a:stretch>
            <a:fillRect/>
          </a:stretch>
        </p:blipFill>
        <p:spPr>
          <a:xfrm>
            <a:off x="960120" y="3963388"/>
            <a:ext cx="9314965" cy="2508373"/>
          </a:xfrm>
          <a:prstGeom prst="rect">
            <a:avLst/>
          </a:prstGeom>
        </p:spPr>
      </p:pic>
    </p:spTree>
    <p:extLst>
      <p:ext uri="{BB962C8B-B14F-4D97-AF65-F5344CB8AC3E}">
        <p14:creationId xmlns:p14="http://schemas.microsoft.com/office/powerpoint/2010/main" val="209394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quiz games</a:t>
            </a:r>
            <a:endParaRPr lang="en-US" dirty="0"/>
          </a:p>
        </p:txBody>
      </p:sp>
      <p:sp>
        <p:nvSpPr>
          <p:cNvPr id="3" name="Content Placeholder 2"/>
          <p:cNvSpPr>
            <a:spLocks noGrp="1"/>
          </p:cNvSpPr>
          <p:nvPr>
            <p:ph idx="1"/>
          </p:nvPr>
        </p:nvSpPr>
        <p:spPr>
          <a:xfrm>
            <a:off x="680934" y="2863158"/>
            <a:ext cx="5046408" cy="3779948"/>
          </a:xfrm>
        </p:spPr>
        <p:txBody>
          <a:bodyPr/>
          <a:lstStyle/>
          <a:p>
            <a:pPr algn="l"/>
            <a:r>
              <a:rPr lang="en-US" sz="2400" dirty="0"/>
              <a:t>The object of the rock-paper-scissor python project is to build a game for a single player that plays with a computer, anywhere, and anytime. This project is base on the rules that:</a:t>
            </a:r>
          </a:p>
          <a:p>
            <a:pPr marL="342900" indent="-342900" algn="l">
              <a:spcBef>
                <a:spcPts val="0"/>
              </a:spcBef>
              <a:buFont typeface="Arial" panose="020B0604020202020204" pitchFamily="34" charset="0"/>
              <a:buChar char="•"/>
            </a:pPr>
            <a:r>
              <a:rPr lang="en-US" sz="2400" dirty="0"/>
              <a:t>rock blunts scissors so rock wins</a:t>
            </a:r>
          </a:p>
          <a:p>
            <a:pPr marL="342900" indent="-342900" algn="l">
              <a:spcBef>
                <a:spcPts val="0"/>
              </a:spcBef>
              <a:buFont typeface="Arial" panose="020B0604020202020204" pitchFamily="34" charset="0"/>
              <a:buChar char="•"/>
            </a:pPr>
            <a:r>
              <a:rPr lang="en-US" sz="2400" dirty="0"/>
              <a:t>scissors cut the paper so scissors win</a:t>
            </a:r>
          </a:p>
          <a:p>
            <a:pPr marL="342900" indent="-342900" algn="l">
              <a:spcBef>
                <a:spcPts val="0"/>
              </a:spcBef>
              <a:buFont typeface="Arial" panose="020B0604020202020204" pitchFamily="34" charset="0"/>
              <a:buChar char="•"/>
            </a:pPr>
            <a:r>
              <a:rPr lang="en-US" sz="2400" dirty="0"/>
              <a:t>paper cover rock so paper wins</a:t>
            </a:r>
          </a:p>
          <a:p>
            <a:pPr algn="l">
              <a:spcBef>
                <a:spcPts val="0"/>
              </a:spcBef>
            </a:pPr>
            <a:r>
              <a:rPr lang="en-US" sz="2400" dirty="0" smtClean="0"/>
              <a:t>This </a:t>
            </a:r>
            <a:r>
              <a:rPr lang="en-US" sz="2400" dirty="0"/>
              <a:t>game is build using ASCII art </a:t>
            </a:r>
            <a:r>
              <a:rPr lang="en-US" sz="2400" dirty="0" smtClean="0"/>
              <a:t>and                   random </a:t>
            </a:r>
            <a:r>
              <a:rPr lang="en-US" sz="2400" dirty="0"/>
              <a:t>modules, and the basic concept </a:t>
            </a:r>
            <a:r>
              <a:rPr lang="en-US" sz="2400" dirty="0" smtClean="0"/>
              <a:t>        of </a:t>
            </a:r>
            <a:r>
              <a:rPr lang="en-US" sz="2400" dirty="0"/>
              <a:t>python</a:t>
            </a:r>
            <a:r>
              <a:rPr lang="en-US" dirty="0"/>
              <a:t>.</a:t>
            </a:r>
            <a:endParaRPr lang="en-IN" dirty="0"/>
          </a:p>
        </p:txBody>
      </p:sp>
      <p:sp>
        <p:nvSpPr>
          <p:cNvPr id="4" name="Slide Number Placeholder 3"/>
          <p:cNvSpPr>
            <a:spLocks noGrp="1"/>
          </p:cNvSpPr>
          <p:nvPr>
            <p:ph type="sldNum" sz="quarter" idx="12"/>
          </p:nvPr>
        </p:nvSpPr>
        <p:spPr/>
        <p:txBody>
          <a:bodyPr/>
          <a:lstStyle/>
          <a:p>
            <a:fld id="{9EC71654-96A5-4280-94F3-931C61A9F92C}" type="slidenum">
              <a:rPr lang="en-US" noProof="0" smtClean="0"/>
              <a:pPr/>
              <a:t>15</a:t>
            </a:fld>
            <a:endParaRPr lang="en-US" noProof="0" dirty="0"/>
          </a:p>
        </p:txBody>
      </p:sp>
      <p:sp>
        <p:nvSpPr>
          <p:cNvPr id="5" name="Content Placeholder 4"/>
          <p:cNvSpPr>
            <a:spLocks noGrp="1"/>
          </p:cNvSpPr>
          <p:nvPr>
            <p:ph idx="15"/>
          </p:nvPr>
        </p:nvSpPr>
        <p:spPr/>
        <p:txBody>
          <a:bodyPr/>
          <a:lstStyle/>
          <a:p>
            <a:r>
              <a:rPr lang="en-US" dirty="0"/>
              <a:t>Rock-Paper-Scissors Game</a:t>
            </a:r>
          </a:p>
        </p:txBody>
      </p:sp>
      <p:sp>
        <p:nvSpPr>
          <p:cNvPr id="6" name="Content Placeholder 5"/>
          <p:cNvSpPr>
            <a:spLocks noGrp="1"/>
          </p:cNvSpPr>
          <p:nvPr>
            <p:ph idx="19"/>
          </p:nvPr>
        </p:nvSpPr>
        <p:spPr>
          <a:xfrm>
            <a:off x="7327918" y="246621"/>
            <a:ext cx="4074002" cy="4429882"/>
          </a:xfrm>
        </p:spPr>
        <p:txBody>
          <a:bodyPr/>
          <a:lstStyle/>
          <a:p>
            <a:pPr>
              <a:buFont typeface="Wingdings" panose="05000000000000000000" pitchFamily="2" charset="2"/>
              <a:buChar char="Ø"/>
            </a:pPr>
            <a:r>
              <a:rPr lang="en-US" sz="2000" dirty="0"/>
              <a:t>Snake Game is one of the traditional 2D game</a:t>
            </a:r>
          </a:p>
          <a:p>
            <a:pPr>
              <a:buFont typeface="Wingdings" panose="05000000000000000000" pitchFamily="2" charset="2"/>
              <a:buChar char="Ø"/>
            </a:pPr>
            <a:r>
              <a:rPr lang="en-US" sz="2000" dirty="0"/>
              <a:t>Player has to make sure that snake do not hit the walls or shouldn’t collide in itself. Player can control the snake with Right, Left, Bottom, Top keys.</a:t>
            </a:r>
          </a:p>
          <a:p>
            <a:pPr>
              <a:buFont typeface="Wingdings" panose="05000000000000000000" pitchFamily="2" charset="2"/>
              <a:buChar char="Ø"/>
            </a:pPr>
            <a:r>
              <a:rPr lang="en-US" sz="2000" dirty="0"/>
              <a:t>There is an object on the screen referred to as ‘food’. Every time snake collides with the food, the food disappears and snake body size is increases.</a:t>
            </a:r>
          </a:p>
          <a:p>
            <a:pPr>
              <a:buFont typeface="Wingdings" panose="05000000000000000000" pitchFamily="2" charset="2"/>
              <a:buChar char="Ø"/>
            </a:pPr>
            <a:r>
              <a:rPr lang="en-US" sz="2000" dirty="0"/>
              <a:t>There is a score for every successful collision of snake with the food</a:t>
            </a:r>
            <a:r>
              <a:rPr lang="en-US" sz="2000" dirty="0" smtClean="0"/>
              <a:t>.</a:t>
            </a:r>
            <a:endParaRPr lang="en-US" sz="2000" dirty="0"/>
          </a:p>
          <a:p>
            <a:r>
              <a:rPr lang="en-US" sz="2000" dirty="0"/>
              <a:t>This game is build using </a:t>
            </a:r>
            <a:r>
              <a:rPr lang="en-US" sz="2000" dirty="0" err="1"/>
              <a:t>tkinter</a:t>
            </a:r>
            <a:r>
              <a:rPr lang="en-US" sz="2000" dirty="0"/>
              <a:t> and random module</a:t>
            </a:r>
          </a:p>
        </p:txBody>
      </p:sp>
      <p:sp>
        <p:nvSpPr>
          <p:cNvPr id="7" name="Content Placeholder 6"/>
          <p:cNvSpPr>
            <a:spLocks noGrp="1"/>
          </p:cNvSpPr>
          <p:nvPr>
            <p:ph idx="20"/>
          </p:nvPr>
        </p:nvSpPr>
        <p:spPr/>
        <p:txBody>
          <a:bodyPr/>
          <a:lstStyle/>
          <a:p>
            <a:r>
              <a:rPr lang="en-US" dirty="0"/>
              <a:t>Snake Game</a:t>
            </a:r>
          </a:p>
        </p:txBody>
      </p:sp>
      <p:sp>
        <p:nvSpPr>
          <p:cNvPr id="10" name="Rectangle 9"/>
          <p:cNvSpPr/>
          <p:nvPr/>
        </p:nvSpPr>
        <p:spPr>
          <a:xfrm>
            <a:off x="515938" y="6191794"/>
            <a:ext cx="1574119" cy="45131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Placeholder 28" descr="Pencil">
            <a:extLst>
              <a:ext uri="{FF2B5EF4-FFF2-40B4-BE49-F238E27FC236}">
                <a16:creationId xmlns:a16="http://schemas.microsoft.com/office/drawing/2014/main" xmlns="" id="{F0E35123-11A3-CD40-A44F-8A81B9105639}"/>
              </a:ext>
            </a:extLst>
          </p:cNvPr>
          <p:cNvPicPr>
            <a:picLocks noGrp="1" noChangeAspect="1"/>
          </p:cNvPicPr>
          <p:nvPr>
            <p:ph type="pic" sz="quarter" idx="21"/>
          </p:nvPr>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a:fillRect/>
          </a:stretch>
        </p:blipFill>
        <p:spPr>
          <a:xfrm>
            <a:off x="5283200" y="1816100"/>
            <a:ext cx="604838" cy="604838"/>
          </a:xfrm>
        </p:spPr>
      </p:pic>
      <p:pic>
        <p:nvPicPr>
          <p:cNvPr id="12" name="Picture Placeholder 30" descr="Laptop">
            <a:extLst>
              <a:ext uri="{FF2B5EF4-FFF2-40B4-BE49-F238E27FC236}">
                <a16:creationId xmlns:a16="http://schemas.microsoft.com/office/drawing/2014/main" xmlns=""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l="131" r="131"/>
          <a:stretch>
            <a:fillRect/>
          </a:stretch>
        </p:blipFill>
        <p:spPr/>
      </p:pic>
      <p:sp>
        <p:nvSpPr>
          <p:cNvPr id="13" name="TextBox 12"/>
          <p:cNvSpPr txBox="1"/>
          <p:nvPr/>
        </p:nvSpPr>
        <p:spPr>
          <a:xfrm>
            <a:off x="515938" y="6041337"/>
            <a:ext cx="2068095" cy="461665"/>
          </a:xfrm>
          <a:prstGeom prst="rect">
            <a:avLst/>
          </a:prstGeom>
          <a:noFill/>
        </p:spPr>
        <p:txBody>
          <a:bodyPr wrap="square" rtlCol="0">
            <a:spAutoFit/>
          </a:bodyPr>
          <a:lstStyle/>
          <a:p>
            <a:r>
              <a:rPr lang="en-US" sz="2400" dirty="0" smtClean="0"/>
              <a:t>Python</a:t>
            </a:r>
            <a:endParaRPr lang="en-US" sz="2400" dirty="0"/>
          </a:p>
        </p:txBody>
      </p:sp>
    </p:spTree>
    <p:extLst>
      <p:ext uri="{BB962C8B-B14F-4D97-AF65-F5344CB8AC3E}">
        <p14:creationId xmlns:p14="http://schemas.microsoft.com/office/powerpoint/2010/main" val="23633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 calcmode="lin" valueType="num">
                                      <p:cBhvr additive="base">
                                        <p:cTn id="2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1000"/>
                                        <p:tgtEl>
                                          <p:spTgt spid="6">
                                            <p:txEl>
                                              <p:pRg st="0" end="0"/>
                                            </p:txEl>
                                          </p:spTgt>
                                        </p:tgtEl>
                                      </p:cBhvr>
                                    </p:animEffect>
                                    <p:anim calcmode="lin" valueType="num">
                                      <p:cBhvr>
                                        <p:cTn id="36"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0" end="0"/>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6">
                                            <p:txEl>
                                              <p:pRg st="1" end="1"/>
                                            </p:txEl>
                                          </p:spTgt>
                                        </p:tgtEl>
                                        <p:attrNameLst>
                                          <p:attrName>style.visibility</p:attrName>
                                        </p:attrNameLst>
                                      </p:cBhvr>
                                      <p:to>
                                        <p:strVal val="visible"/>
                                      </p:to>
                                    </p:set>
                                    <p:animEffect transition="in" filter="fade">
                                      <p:cBhvr>
                                        <p:cTn id="40" dur="1000"/>
                                        <p:tgtEl>
                                          <p:spTgt spid="6">
                                            <p:txEl>
                                              <p:pRg st="1" end="1"/>
                                            </p:txEl>
                                          </p:spTgt>
                                        </p:tgtEl>
                                      </p:cBhvr>
                                    </p:animEffect>
                                    <p:anim calcmode="lin" valueType="num">
                                      <p:cBhvr>
                                        <p:cTn id="41"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42" dur="1000" fill="hold"/>
                                        <p:tgtEl>
                                          <p:spTgt spid="6">
                                            <p:txEl>
                                              <p:pRg st="1" end="1"/>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6">
                                            <p:txEl>
                                              <p:pRg st="2" end="2"/>
                                            </p:txEl>
                                          </p:spTgt>
                                        </p:tgtEl>
                                        <p:attrNameLst>
                                          <p:attrName>style.visibility</p:attrName>
                                        </p:attrNameLst>
                                      </p:cBhvr>
                                      <p:to>
                                        <p:strVal val="visible"/>
                                      </p:to>
                                    </p:set>
                                    <p:animEffect transition="in" filter="fade">
                                      <p:cBhvr>
                                        <p:cTn id="45" dur="1000"/>
                                        <p:tgtEl>
                                          <p:spTgt spid="6">
                                            <p:txEl>
                                              <p:pRg st="2" end="2"/>
                                            </p:txEl>
                                          </p:spTgt>
                                        </p:tgtEl>
                                      </p:cBhvr>
                                    </p:animEffect>
                                    <p:anim calcmode="lin" valueType="num">
                                      <p:cBhvr>
                                        <p:cTn id="46"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47" dur="1000" fill="hold"/>
                                        <p:tgtEl>
                                          <p:spTgt spid="6">
                                            <p:txEl>
                                              <p:pRg st="2" end="2"/>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6">
                                            <p:txEl>
                                              <p:pRg st="3" end="3"/>
                                            </p:txEl>
                                          </p:spTgt>
                                        </p:tgtEl>
                                        <p:attrNameLst>
                                          <p:attrName>style.visibility</p:attrName>
                                        </p:attrNameLst>
                                      </p:cBhvr>
                                      <p:to>
                                        <p:strVal val="visible"/>
                                      </p:to>
                                    </p:set>
                                    <p:animEffect transition="in" filter="fade">
                                      <p:cBhvr>
                                        <p:cTn id="50" dur="1000"/>
                                        <p:tgtEl>
                                          <p:spTgt spid="6">
                                            <p:txEl>
                                              <p:pRg st="3" end="3"/>
                                            </p:txEl>
                                          </p:spTgt>
                                        </p:tgtEl>
                                      </p:cBhvr>
                                    </p:animEffect>
                                    <p:anim calcmode="lin" valueType="num">
                                      <p:cBhvr>
                                        <p:cTn id="51"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52" dur="1000" fill="hold"/>
                                        <p:tgtEl>
                                          <p:spTgt spid="6">
                                            <p:txEl>
                                              <p:pRg st="3" end="3"/>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6">
                                            <p:txEl>
                                              <p:pRg st="4" end="4"/>
                                            </p:txEl>
                                          </p:spTgt>
                                        </p:tgtEl>
                                        <p:attrNameLst>
                                          <p:attrName>style.visibility</p:attrName>
                                        </p:attrNameLst>
                                      </p:cBhvr>
                                      <p:to>
                                        <p:strVal val="visible"/>
                                      </p:to>
                                    </p:set>
                                    <p:animEffect transition="in" filter="fade">
                                      <p:cBhvr>
                                        <p:cTn id="55" dur="1000"/>
                                        <p:tgtEl>
                                          <p:spTgt spid="6">
                                            <p:txEl>
                                              <p:pRg st="4" end="4"/>
                                            </p:txEl>
                                          </p:spTgt>
                                        </p:tgtEl>
                                      </p:cBhvr>
                                    </p:animEffect>
                                    <p:anim calcmode="lin" valueType="num">
                                      <p:cBhvr>
                                        <p:cTn id="5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5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C71654-96A5-4280-94F3-931C61A9F92C}" type="slidenum">
              <a:rPr lang="en-US" noProof="0" smtClean="0"/>
              <a:pPr/>
              <a:t>16</a:t>
            </a:fld>
            <a:endParaRPr lang="en-US" noProof="0" dirty="0"/>
          </a:p>
        </p:txBody>
      </p:sp>
      <p:sp>
        <p:nvSpPr>
          <p:cNvPr id="3" name="Content Placeholder 2"/>
          <p:cNvSpPr>
            <a:spLocks noGrp="1"/>
          </p:cNvSpPr>
          <p:nvPr>
            <p:ph idx="1"/>
          </p:nvPr>
        </p:nvSpPr>
        <p:spPr>
          <a:xfrm>
            <a:off x="515938" y="1397726"/>
            <a:ext cx="10837862" cy="5058013"/>
          </a:xfrm>
        </p:spPr>
        <p:txBody>
          <a:bodyPr>
            <a:normAutofit lnSpcReduction="10000"/>
          </a:bodyPr>
          <a:lstStyle/>
          <a:p>
            <a:pPr>
              <a:buFont typeface="Wingdings" panose="05000000000000000000" pitchFamily="2" charset="2"/>
              <a:buChar char="Ø"/>
            </a:pPr>
            <a:r>
              <a:rPr lang="en-US" dirty="0"/>
              <a:t>QR Code Generator generates a QR Code for the Respective Pages.</a:t>
            </a:r>
          </a:p>
          <a:p>
            <a:pPr>
              <a:buFont typeface="Wingdings" panose="05000000000000000000" pitchFamily="2" charset="2"/>
              <a:buChar char="Ø"/>
            </a:pPr>
            <a:r>
              <a:rPr lang="en-US" dirty="0"/>
              <a:t>It asks users about the website and name to save the QR code.</a:t>
            </a:r>
          </a:p>
          <a:p>
            <a:pPr>
              <a:buFont typeface="Wingdings" panose="05000000000000000000" pitchFamily="2" charset="2"/>
              <a:buChar char="Ø"/>
            </a:pPr>
            <a:r>
              <a:rPr lang="en-US" dirty="0"/>
              <a:t>This QR code can be scanned by any scanner and the end user will be prompted to the respective </a:t>
            </a:r>
            <a:r>
              <a:rPr lang="en-US" dirty="0" err="1"/>
              <a:t>Url</a:t>
            </a:r>
            <a:r>
              <a:rPr lang="en-US" dirty="0"/>
              <a:t>.</a:t>
            </a:r>
          </a:p>
          <a:p>
            <a:pPr>
              <a:buFont typeface="Wingdings" panose="05000000000000000000" pitchFamily="2" charset="2"/>
              <a:buChar char="Ø"/>
            </a:pPr>
            <a:r>
              <a:rPr lang="en-US" dirty="0"/>
              <a:t>QR code generator eliminates the need of sharing complex links among users. </a:t>
            </a:r>
            <a:endParaRPr lang="en-US" dirty="0" smtClean="0"/>
          </a:p>
          <a:p>
            <a:pPr>
              <a:buFont typeface="Wingdings" panose="05000000000000000000" pitchFamily="2" charset="2"/>
              <a:buChar char="Ø"/>
            </a:pPr>
            <a:r>
              <a:rPr lang="en-US" dirty="0"/>
              <a:t>This uses two modules QR module and </a:t>
            </a:r>
            <a:r>
              <a:rPr lang="en-US" dirty="0" err="1"/>
              <a:t>speech_recognition</a:t>
            </a:r>
            <a:r>
              <a:rPr lang="en-US" dirty="0"/>
              <a:t> module.</a:t>
            </a:r>
          </a:p>
          <a:p>
            <a:pPr>
              <a:buFont typeface="Wingdings" panose="05000000000000000000" pitchFamily="2" charset="2"/>
              <a:buChar char="Ø"/>
            </a:pPr>
            <a:r>
              <a:rPr lang="en-US" dirty="0"/>
              <a:t>QR code module accepts the URLs as inputs and generates the QR code for the respective </a:t>
            </a:r>
            <a:r>
              <a:rPr lang="en-US" dirty="0" smtClean="0"/>
              <a:t>Website</a:t>
            </a:r>
          </a:p>
          <a:p>
            <a:pPr>
              <a:buFont typeface="Wingdings" panose="05000000000000000000" pitchFamily="2" charset="2"/>
              <a:buChar char="Ø"/>
            </a:pPr>
            <a:r>
              <a:rPr lang="en-US" dirty="0"/>
              <a:t>Speech Recognition module helps to take the voice inputs which makes entire process hands free and effective </a:t>
            </a:r>
            <a:endParaRPr lang="en-IN" dirty="0"/>
          </a:p>
          <a:p>
            <a:pPr>
              <a:buFont typeface="Wingdings" panose="05000000000000000000" pitchFamily="2" charset="2"/>
              <a:buChar char="Ø"/>
            </a:pPr>
            <a:endParaRPr lang="en-US" dirty="0"/>
          </a:p>
        </p:txBody>
      </p:sp>
      <p:sp>
        <p:nvSpPr>
          <p:cNvPr id="4" name="Title 3"/>
          <p:cNvSpPr>
            <a:spLocks noGrp="1"/>
          </p:cNvSpPr>
          <p:nvPr>
            <p:ph type="title"/>
          </p:nvPr>
        </p:nvSpPr>
        <p:spPr/>
        <p:txBody>
          <a:bodyPr/>
          <a:lstStyle/>
          <a:p>
            <a:r>
              <a:rPr lang="en-US" dirty="0" err="1" smtClean="0"/>
              <a:t>Qr</a:t>
            </a:r>
            <a:r>
              <a:rPr lang="en-US" dirty="0" smtClean="0"/>
              <a:t> code generator</a:t>
            </a:r>
            <a:endParaRPr lang="en-US" dirty="0"/>
          </a:p>
        </p:txBody>
      </p:sp>
      <p:sp>
        <p:nvSpPr>
          <p:cNvPr id="5" name="Rectangle 4"/>
          <p:cNvSpPr/>
          <p:nvPr/>
        </p:nvSpPr>
        <p:spPr>
          <a:xfrm>
            <a:off x="339634" y="6176963"/>
            <a:ext cx="1319349" cy="5765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8783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C71654-96A5-4280-94F3-931C61A9F92C}" type="slidenum">
              <a:rPr lang="en-US" noProof="0" smtClean="0"/>
              <a:pPr/>
              <a:t>17</a:t>
            </a:fld>
            <a:endParaRPr lang="en-US" noProof="0" dirty="0"/>
          </a:p>
        </p:txBody>
      </p:sp>
      <p:sp>
        <p:nvSpPr>
          <p:cNvPr id="4" name="Title 3"/>
          <p:cNvSpPr>
            <a:spLocks noGrp="1"/>
          </p:cNvSpPr>
          <p:nvPr>
            <p:ph type="title"/>
          </p:nvPr>
        </p:nvSpPr>
        <p:spPr/>
        <p:txBody>
          <a:bodyPr/>
          <a:lstStyle/>
          <a:p>
            <a:r>
              <a:rPr lang="en-US" dirty="0" smtClean="0"/>
              <a:t>Example of </a:t>
            </a:r>
            <a:r>
              <a:rPr lang="en-US" dirty="0" err="1" smtClean="0"/>
              <a:t>qr</a:t>
            </a:r>
            <a:r>
              <a:rPr lang="en-US" dirty="0" smtClean="0"/>
              <a:t> code generator</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9133" t="32932" r="29772" b="8229"/>
          <a:stretch/>
        </p:blipFill>
        <p:spPr>
          <a:xfrm>
            <a:off x="1658983" y="1166957"/>
            <a:ext cx="3135791" cy="3066043"/>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624" y="4059921"/>
            <a:ext cx="4477606" cy="185280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1246" y="590204"/>
            <a:ext cx="3429000" cy="6052902"/>
          </a:xfrm>
          <a:prstGeom prst="rect">
            <a:avLst/>
          </a:prstGeom>
          <a:ln>
            <a:solidFill>
              <a:schemeClr val="tx1"/>
            </a:solidFill>
          </a:ln>
          <a:effectLst>
            <a:outerShdw blurRad="50800" dist="38100" dir="2700000" algn="tl" rotWithShape="0">
              <a:prstClr val="black">
                <a:alpha val="40000"/>
              </a:prstClr>
            </a:outerShdw>
          </a:effectLst>
        </p:spPr>
      </p:pic>
      <p:sp>
        <p:nvSpPr>
          <p:cNvPr id="8" name="Rectangle 7"/>
          <p:cNvSpPr/>
          <p:nvPr/>
        </p:nvSpPr>
        <p:spPr>
          <a:xfrm>
            <a:off x="274320" y="6126480"/>
            <a:ext cx="1384663" cy="7315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04195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C71654-96A5-4280-94F3-931C61A9F92C}" type="slidenum">
              <a:rPr lang="en-US" noProof="0" smtClean="0"/>
              <a:pPr/>
              <a:t>18</a:t>
            </a:fld>
            <a:endParaRPr lang="en-US" noProof="0" dirty="0"/>
          </a:p>
        </p:txBody>
      </p:sp>
      <p:sp>
        <p:nvSpPr>
          <p:cNvPr id="3" name="Content Placeholder 2"/>
          <p:cNvSpPr>
            <a:spLocks noGrp="1"/>
          </p:cNvSpPr>
          <p:nvPr>
            <p:ph idx="1"/>
          </p:nvPr>
        </p:nvSpPr>
        <p:spPr/>
        <p:txBody>
          <a:bodyPr/>
          <a:lstStyle/>
          <a:p>
            <a:pPr algn="just"/>
            <a:r>
              <a:rPr lang="en-US" dirty="0" smtClean="0"/>
              <a:t>Alicia can recognize the user by their face which is not available in any of the current AI assistant which helps to increase the security of Alicia</a:t>
            </a:r>
          </a:p>
          <a:p>
            <a:pPr algn="just"/>
            <a:r>
              <a:rPr lang="en-US" dirty="0" smtClean="0"/>
              <a:t>Apart from voice input Alicia can also understand the hand gestures of the end user </a:t>
            </a:r>
          </a:p>
          <a:p>
            <a:pPr algn="just"/>
            <a:r>
              <a:rPr lang="en-US" dirty="0" smtClean="0"/>
              <a:t>Because of the implementation of </a:t>
            </a:r>
            <a:r>
              <a:rPr lang="en-US" dirty="0" err="1" smtClean="0"/>
              <a:t>OpenCV</a:t>
            </a:r>
            <a:r>
              <a:rPr lang="en-US" dirty="0" smtClean="0"/>
              <a:t> Scope with Alicia is Diverse</a:t>
            </a:r>
          </a:p>
          <a:p>
            <a:pPr algn="just"/>
            <a:r>
              <a:rPr lang="en-US" dirty="0" smtClean="0"/>
              <a:t>Alicia contains lots of fun features which helps to increase the engagement of the end user ( Games , Jokes , Roll a Dice , Flip a Coin)</a:t>
            </a:r>
          </a:p>
          <a:p>
            <a:pPr algn="just"/>
            <a:r>
              <a:rPr lang="en-US" dirty="0" smtClean="0"/>
              <a:t>Alicia can be very useful as a desktop assistant which can perform much handy operations within a snap of time.</a:t>
            </a:r>
          </a:p>
        </p:txBody>
      </p:sp>
      <p:sp>
        <p:nvSpPr>
          <p:cNvPr id="4" name="Title 3"/>
          <p:cNvSpPr>
            <a:spLocks noGrp="1"/>
          </p:cNvSpPr>
          <p:nvPr>
            <p:ph type="title"/>
          </p:nvPr>
        </p:nvSpPr>
        <p:spPr/>
        <p:txBody>
          <a:bodyPr/>
          <a:lstStyle/>
          <a:p>
            <a:r>
              <a:rPr lang="en-US" dirty="0" smtClean="0"/>
              <a:t>Advantages </a:t>
            </a:r>
            <a:r>
              <a:rPr lang="en-US" dirty="0"/>
              <a:t>OF ALICIA OVER EXISTING SYSTEMS:</a:t>
            </a:r>
          </a:p>
        </p:txBody>
      </p:sp>
      <p:sp>
        <p:nvSpPr>
          <p:cNvPr id="5" name="Rectangle 4"/>
          <p:cNvSpPr/>
          <p:nvPr/>
        </p:nvSpPr>
        <p:spPr>
          <a:xfrm>
            <a:off x="248194" y="6176963"/>
            <a:ext cx="1632857" cy="5895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0384" y="161593"/>
            <a:ext cx="1714500" cy="866775"/>
          </a:xfrm>
          <a:prstGeom prst="rect">
            <a:avLst/>
          </a:prstGeom>
        </p:spPr>
      </p:pic>
    </p:spTree>
    <p:extLst>
      <p:ext uri="{BB962C8B-B14F-4D97-AF65-F5344CB8AC3E}">
        <p14:creationId xmlns:p14="http://schemas.microsoft.com/office/powerpoint/2010/main" val="29767275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C71654-96A5-4280-94F3-931C61A9F92C}" type="slidenum">
              <a:rPr lang="en-US" noProof="0" smtClean="0"/>
              <a:pPr/>
              <a:t>19</a:t>
            </a:fld>
            <a:endParaRPr lang="en-US" noProof="0" dirty="0"/>
          </a:p>
        </p:txBody>
      </p:sp>
      <p:sp>
        <p:nvSpPr>
          <p:cNvPr id="3" name="Content Placeholder 2"/>
          <p:cNvSpPr>
            <a:spLocks noGrp="1"/>
          </p:cNvSpPr>
          <p:nvPr>
            <p:ph idx="1"/>
          </p:nvPr>
        </p:nvSpPr>
        <p:spPr/>
        <p:txBody>
          <a:bodyPr/>
          <a:lstStyle/>
          <a:p>
            <a:pPr algn="just">
              <a:buFont typeface="Wingdings" panose="05000000000000000000" pitchFamily="2" charset="2"/>
              <a:buChar char="Ø"/>
            </a:pPr>
            <a:r>
              <a:rPr lang="en-US" dirty="0" smtClean="0"/>
              <a:t>Alicia is not available in app format yet.</a:t>
            </a:r>
          </a:p>
          <a:p>
            <a:pPr algn="just">
              <a:buFont typeface="Wingdings" panose="05000000000000000000" pitchFamily="2" charset="2"/>
              <a:buChar char="Ø"/>
            </a:pPr>
            <a:r>
              <a:rPr lang="en-US" dirty="0" smtClean="0"/>
              <a:t>Security is limited </a:t>
            </a:r>
            <a:r>
              <a:rPr lang="en-US" dirty="0" err="1" smtClean="0"/>
              <a:t>upto</a:t>
            </a:r>
            <a:r>
              <a:rPr lang="en-US" dirty="0" smtClean="0"/>
              <a:t> face detection</a:t>
            </a:r>
          </a:p>
          <a:p>
            <a:pPr algn="just">
              <a:buFont typeface="Wingdings" panose="05000000000000000000" pitchFamily="2" charset="2"/>
              <a:buChar char="Ø"/>
            </a:pPr>
            <a:r>
              <a:rPr lang="en-US" dirty="0" smtClean="0"/>
              <a:t>Sometimes it struggles in voice recognition.</a:t>
            </a:r>
          </a:p>
          <a:p>
            <a:pPr algn="just">
              <a:buFont typeface="Wingdings" panose="05000000000000000000" pitchFamily="2" charset="2"/>
              <a:buChar char="Ø"/>
            </a:pPr>
            <a:r>
              <a:rPr lang="en-US" dirty="0" smtClean="0"/>
              <a:t>It cannot memorize dates and events like other assistants.</a:t>
            </a:r>
          </a:p>
          <a:p>
            <a:pPr algn="just">
              <a:buFont typeface="Wingdings" panose="05000000000000000000" pitchFamily="2" charset="2"/>
              <a:buChar char="Ø"/>
            </a:pPr>
            <a:r>
              <a:rPr lang="en-US" dirty="0" smtClean="0"/>
              <a:t>Virtual mouse works only in good lighting conditions.</a:t>
            </a:r>
          </a:p>
          <a:p>
            <a:pPr algn="just">
              <a:buFont typeface="Wingdings" panose="05000000000000000000" pitchFamily="2" charset="2"/>
              <a:buChar char="Ø"/>
            </a:pPr>
            <a:r>
              <a:rPr lang="en-US" dirty="0" smtClean="0"/>
              <a:t>It cannot operate the home appliances.</a:t>
            </a:r>
          </a:p>
          <a:p>
            <a:pPr algn="just">
              <a:buFont typeface="Wingdings" panose="05000000000000000000" pitchFamily="2" charset="2"/>
              <a:buChar char="Ø"/>
            </a:pPr>
            <a:r>
              <a:rPr lang="en-US" dirty="0" smtClean="0"/>
              <a:t>It doesn’t supports multiple Language Support till now.</a:t>
            </a:r>
          </a:p>
          <a:p>
            <a:pPr algn="just">
              <a:buFont typeface="Wingdings" panose="05000000000000000000" pitchFamily="2" charset="2"/>
              <a:buChar char="Ø"/>
            </a:pPr>
            <a:endParaRPr lang="en-US" dirty="0"/>
          </a:p>
        </p:txBody>
      </p:sp>
      <p:sp>
        <p:nvSpPr>
          <p:cNvPr id="4" name="Title 3"/>
          <p:cNvSpPr>
            <a:spLocks noGrp="1"/>
          </p:cNvSpPr>
          <p:nvPr>
            <p:ph type="title"/>
          </p:nvPr>
        </p:nvSpPr>
        <p:spPr/>
        <p:txBody>
          <a:bodyPr/>
          <a:lstStyle/>
          <a:p>
            <a:r>
              <a:rPr lang="en-US" dirty="0" smtClean="0"/>
              <a:t>Limitations </a:t>
            </a:r>
            <a:r>
              <a:rPr lang="en-US" dirty="0"/>
              <a:t>OF ALICIA OVER EXISTING SYSTEMS:</a:t>
            </a:r>
          </a:p>
        </p:txBody>
      </p:sp>
      <p:sp>
        <p:nvSpPr>
          <p:cNvPr id="5" name="Rectangle 4"/>
          <p:cNvSpPr/>
          <p:nvPr/>
        </p:nvSpPr>
        <p:spPr>
          <a:xfrm>
            <a:off x="313509" y="6176963"/>
            <a:ext cx="1384662" cy="5765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2007" y="246621"/>
            <a:ext cx="1714500" cy="866775"/>
          </a:xfrm>
          <a:prstGeom prst="rect">
            <a:avLst/>
          </a:prstGeom>
        </p:spPr>
      </p:pic>
    </p:spTree>
    <p:extLst>
      <p:ext uri="{BB962C8B-B14F-4D97-AF65-F5344CB8AC3E}">
        <p14:creationId xmlns:p14="http://schemas.microsoft.com/office/powerpoint/2010/main" val="40377072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BFCA16-8D78-4A87-9023-708458E3A4F3}"/>
              </a:ext>
            </a:extLst>
          </p:cNvPr>
          <p:cNvSpPr>
            <a:spLocks noGrp="1"/>
          </p:cNvSpPr>
          <p:nvPr>
            <p:ph type="title"/>
          </p:nvPr>
        </p:nvSpPr>
        <p:spPr/>
        <p:txBody>
          <a:bodyPr/>
          <a:lstStyle/>
          <a:p>
            <a:r>
              <a:rPr lang="en-US" dirty="0" smtClean="0"/>
              <a:t>GROUP</a:t>
            </a:r>
            <a:endParaRPr lang="en-US" dirty="0"/>
          </a:p>
        </p:txBody>
      </p:sp>
      <p:sp>
        <p:nvSpPr>
          <p:cNvPr id="9" name="Content Placeholder 8">
            <a:extLst>
              <a:ext uri="{FF2B5EF4-FFF2-40B4-BE49-F238E27FC236}">
                <a16:creationId xmlns:a16="http://schemas.microsoft.com/office/drawing/2014/main" xmlns="" id="{D66C6D21-6780-4D8A-9B6F-582E0BD2DC2E}"/>
              </a:ext>
            </a:extLst>
          </p:cNvPr>
          <p:cNvSpPr>
            <a:spLocks noGrp="1"/>
          </p:cNvSpPr>
          <p:nvPr>
            <p:ph idx="17"/>
          </p:nvPr>
        </p:nvSpPr>
        <p:spPr/>
        <p:txBody>
          <a:bodyPr/>
          <a:lstStyle/>
          <a:p>
            <a:r>
              <a:rPr lang="en-US" dirty="0"/>
              <a:t>SHIVAM RAJENDRA MODHAVE </a:t>
            </a:r>
          </a:p>
        </p:txBody>
      </p:sp>
      <p:sp>
        <p:nvSpPr>
          <p:cNvPr id="8" name="Content Placeholder 7">
            <a:extLst>
              <a:ext uri="{FF2B5EF4-FFF2-40B4-BE49-F238E27FC236}">
                <a16:creationId xmlns:a16="http://schemas.microsoft.com/office/drawing/2014/main" xmlns="" id="{5935AC4D-C17D-4827-B693-43A34920A5FD}"/>
              </a:ext>
            </a:extLst>
          </p:cNvPr>
          <p:cNvSpPr>
            <a:spLocks noGrp="1"/>
          </p:cNvSpPr>
          <p:nvPr>
            <p:ph idx="1"/>
          </p:nvPr>
        </p:nvSpPr>
        <p:spPr/>
        <p:txBody>
          <a:bodyPr/>
          <a:lstStyle/>
          <a:p>
            <a:pPr algn="l"/>
            <a:r>
              <a:rPr lang="en-US" sz="2000" b="1" dirty="0" smtClean="0"/>
              <a:t>              </a:t>
            </a:r>
          </a:p>
          <a:p>
            <a:endParaRPr lang="en-US" dirty="0"/>
          </a:p>
        </p:txBody>
      </p:sp>
      <p:sp>
        <p:nvSpPr>
          <p:cNvPr id="11" name="Content Placeholder 10">
            <a:extLst>
              <a:ext uri="{FF2B5EF4-FFF2-40B4-BE49-F238E27FC236}">
                <a16:creationId xmlns:a16="http://schemas.microsoft.com/office/drawing/2014/main" xmlns="" id="{90DE57B2-448D-4C8D-8B9C-FFDDFB0A9208}"/>
              </a:ext>
            </a:extLst>
          </p:cNvPr>
          <p:cNvSpPr>
            <a:spLocks noGrp="1"/>
          </p:cNvSpPr>
          <p:nvPr>
            <p:ph idx="19"/>
          </p:nvPr>
        </p:nvSpPr>
        <p:spPr/>
        <p:txBody>
          <a:bodyPr/>
          <a:lstStyle/>
          <a:p>
            <a:r>
              <a:rPr lang="en-US" dirty="0"/>
              <a:t>RAJAT JAIPRAKASH RAI</a:t>
            </a:r>
          </a:p>
        </p:txBody>
      </p:sp>
      <p:sp>
        <p:nvSpPr>
          <p:cNvPr id="10" name="Content Placeholder 9">
            <a:extLst>
              <a:ext uri="{FF2B5EF4-FFF2-40B4-BE49-F238E27FC236}">
                <a16:creationId xmlns:a16="http://schemas.microsoft.com/office/drawing/2014/main" xmlns="" id="{CCF1405A-05DA-4553-A7B3-B9592963C6B1}"/>
              </a:ext>
            </a:extLst>
          </p:cNvPr>
          <p:cNvSpPr>
            <a:spLocks noGrp="1"/>
          </p:cNvSpPr>
          <p:nvPr>
            <p:ph idx="18"/>
          </p:nvPr>
        </p:nvSpPr>
        <p:spPr/>
        <p:txBody>
          <a:bodyPr/>
          <a:lstStyle/>
          <a:p>
            <a:pPr algn="l"/>
            <a:r>
              <a:rPr lang="en-US" sz="2000" b="1" dirty="0" smtClean="0"/>
              <a:t>              </a:t>
            </a:r>
          </a:p>
        </p:txBody>
      </p:sp>
      <p:sp>
        <p:nvSpPr>
          <p:cNvPr id="13" name="Content Placeholder 12">
            <a:extLst>
              <a:ext uri="{FF2B5EF4-FFF2-40B4-BE49-F238E27FC236}">
                <a16:creationId xmlns:a16="http://schemas.microsoft.com/office/drawing/2014/main" xmlns="" id="{FB9E2175-1C3C-4B3E-A872-A1B7E6D64D52}"/>
              </a:ext>
            </a:extLst>
          </p:cNvPr>
          <p:cNvSpPr>
            <a:spLocks noGrp="1"/>
          </p:cNvSpPr>
          <p:nvPr>
            <p:ph idx="21"/>
          </p:nvPr>
        </p:nvSpPr>
        <p:spPr/>
        <p:txBody>
          <a:bodyPr/>
          <a:lstStyle/>
          <a:p>
            <a:r>
              <a:rPr lang="en-US" dirty="0"/>
              <a:t>ISHIKA SALIL RAIKAR</a:t>
            </a:r>
          </a:p>
        </p:txBody>
      </p:sp>
      <p:sp>
        <p:nvSpPr>
          <p:cNvPr id="12" name="Content Placeholder 11">
            <a:extLst>
              <a:ext uri="{FF2B5EF4-FFF2-40B4-BE49-F238E27FC236}">
                <a16:creationId xmlns:a16="http://schemas.microsoft.com/office/drawing/2014/main" xmlns="" id="{780C3E07-3509-4911-AFF9-20EA8F12D0A4}"/>
              </a:ext>
            </a:extLst>
          </p:cNvPr>
          <p:cNvSpPr>
            <a:spLocks noGrp="1"/>
          </p:cNvSpPr>
          <p:nvPr>
            <p:ph idx="20"/>
          </p:nvPr>
        </p:nvSpPr>
        <p:spPr/>
        <p:txBody>
          <a:bodyPr/>
          <a:lstStyle/>
          <a:p>
            <a:pPr algn="l"/>
            <a:r>
              <a:rPr lang="en-US" sz="2000" b="1" dirty="0" smtClean="0"/>
              <a:t>             </a:t>
            </a:r>
            <a:endParaRPr lang="en-US" dirty="0"/>
          </a:p>
        </p:txBody>
      </p:sp>
      <p:sp>
        <p:nvSpPr>
          <p:cNvPr id="15" name="Content Placeholder 14">
            <a:extLst>
              <a:ext uri="{FF2B5EF4-FFF2-40B4-BE49-F238E27FC236}">
                <a16:creationId xmlns:a16="http://schemas.microsoft.com/office/drawing/2014/main" xmlns="" id="{471C9CF1-70B0-46DB-869F-6DC53668898D}"/>
              </a:ext>
            </a:extLst>
          </p:cNvPr>
          <p:cNvSpPr>
            <a:spLocks noGrp="1"/>
          </p:cNvSpPr>
          <p:nvPr>
            <p:ph idx="23"/>
          </p:nvPr>
        </p:nvSpPr>
        <p:spPr/>
        <p:txBody>
          <a:bodyPr/>
          <a:lstStyle/>
          <a:p>
            <a:r>
              <a:rPr lang="en-US" dirty="0" err="1" smtClean="0"/>
              <a:t>Aman</a:t>
            </a:r>
            <a:r>
              <a:rPr lang="en-US" dirty="0" smtClean="0"/>
              <a:t> </a:t>
            </a:r>
            <a:r>
              <a:rPr lang="en-US" dirty="0" err="1" smtClean="0"/>
              <a:t>rajendra</a:t>
            </a:r>
            <a:r>
              <a:rPr lang="en-US" dirty="0" smtClean="0"/>
              <a:t> </a:t>
            </a:r>
            <a:r>
              <a:rPr lang="en-US" dirty="0" err="1" smtClean="0"/>
              <a:t>sharma</a:t>
            </a:r>
            <a:endParaRPr lang="en-US" dirty="0"/>
          </a:p>
        </p:txBody>
      </p:sp>
      <p:sp>
        <p:nvSpPr>
          <p:cNvPr id="14" name="Content Placeholder 13">
            <a:extLst>
              <a:ext uri="{FF2B5EF4-FFF2-40B4-BE49-F238E27FC236}">
                <a16:creationId xmlns:a16="http://schemas.microsoft.com/office/drawing/2014/main" xmlns="" id="{4EAA9254-229F-4C3E-B078-B8912E5BBE98}"/>
              </a:ext>
            </a:extLst>
          </p:cNvPr>
          <p:cNvSpPr>
            <a:spLocks noGrp="1"/>
          </p:cNvSpPr>
          <p:nvPr>
            <p:ph idx="22"/>
          </p:nvPr>
        </p:nvSpPr>
        <p:spPr/>
        <p:txBody>
          <a:bodyPr/>
          <a:lstStyle/>
          <a:p>
            <a:pPr algn="l"/>
            <a:r>
              <a:rPr lang="en-US" sz="2000" b="1" dirty="0" smtClean="0"/>
              <a:t>             </a:t>
            </a:r>
            <a:endParaRPr lang="en-US" sz="2000" b="1" dirty="0"/>
          </a:p>
        </p:txBody>
      </p:sp>
      <p:sp>
        <p:nvSpPr>
          <p:cNvPr id="3" name="Slide Number Placeholder 2">
            <a:extLst>
              <a:ext uri="{FF2B5EF4-FFF2-40B4-BE49-F238E27FC236}">
                <a16:creationId xmlns:a16="http://schemas.microsoft.com/office/drawing/2014/main" xmlns="" id="{C10F7B49-6C9D-4DBF-AD20-9D4CFAB1CBFD}"/>
              </a:ext>
            </a:extLst>
          </p:cNvPr>
          <p:cNvSpPr>
            <a:spLocks noGrp="1"/>
          </p:cNvSpPr>
          <p:nvPr>
            <p:ph type="sldNum" sz="quarter" idx="12"/>
          </p:nvPr>
        </p:nvSpPr>
        <p:spPr/>
        <p:txBody>
          <a:bodyPr/>
          <a:lstStyle/>
          <a:p>
            <a:fld id="{9EC71654-96A5-4280-94F3-931C61A9F92C}" type="slidenum">
              <a:rPr lang="en-US" smtClean="0"/>
              <a:pPr/>
              <a:t>2</a:t>
            </a:fld>
            <a:endParaRPr lang="en-US" dirty="0"/>
          </a:p>
        </p:txBody>
      </p:sp>
      <p:pic>
        <p:nvPicPr>
          <p:cNvPr id="7" name="Picture Placeholder 6"/>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9974" b="9974"/>
          <a:stretch>
            <a:fillRect/>
          </a:stretch>
        </p:blipFill>
        <p:spPr/>
      </p:pic>
      <p:pic>
        <p:nvPicPr>
          <p:cNvPr id="22" name="Picture Placeholder 21"/>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l="16667" r="16667"/>
          <a:stretch>
            <a:fillRect/>
          </a:stretch>
        </p:blipFill>
        <p:spPr>
          <a:xfrm rot="16200000">
            <a:off x="9648825" y="1847850"/>
            <a:ext cx="1430338" cy="1430338"/>
          </a:xfrm>
        </p:spPr>
      </p:pic>
      <p:sp>
        <p:nvSpPr>
          <p:cNvPr id="28" name="Rectangle 27"/>
          <p:cNvSpPr/>
          <p:nvPr/>
        </p:nvSpPr>
        <p:spPr>
          <a:xfrm>
            <a:off x="274320" y="6217920"/>
            <a:ext cx="1544486" cy="52251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TextBox 28"/>
          <p:cNvSpPr txBox="1"/>
          <p:nvPr/>
        </p:nvSpPr>
        <p:spPr>
          <a:xfrm>
            <a:off x="9366069" y="246621"/>
            <a:ext cx="2690948" cy="646331"/>
          </a:xfrm>
          <a:prstGeom prst="rect">
            <a:avLst/>
          </a:prstGeom>
          <a:noFill/>
        </p:spPr>
        <p:txBody>
          <a:bodyPr wrap="square" rtlCol="0">
            <a:spAutoFit/>
          </a:bodyPr>
          <a:lstStyle/>
          <a:p>
            <a:r>
              <a:rPr lang="en-US" b="1" dirty="0"/>
              <a:t>Under the Guidance Of : </a:t>
            </a:r>
            <a:r>
              <a:rPr lang="en-US" b="1" dirty="0" err="1">
                <a:solidFill>
                  <a:schemeClr val="accent2"/>
                </a:solidFill>
              </a:rPr>
              <a:t>Snehal</a:t>
            </a:r>
            <a:r>
              <a:rPr lang="en-US" b="1" dirty="0">
                <a:solidFill>
                  <a:schemeClr val="accent2"/>
                </a:solidFill>
              </a:rPr>
              <a:t> </a:t>
            </a:r>
            <a:r>
              <a:rPr lang="en-US" b="1" dirty="0" err="1" smtClean="0">
                <a:solidFill>
                  <a:schemeClr val="accent2"/>
                </a:solidFill>
              </a:rPr>
              <a:t>Chitale</a:t>
            </a:r>
            <a:r>
              <a:rPr lang="en-US" b="1" smtClean="0">
                <a:solidFill>
                  <a:schemeClr val="accent2"/>
                </a:solidFill>
              </a:rPr>
              <a:t> </a:t>
            </a:r>
            <a:r>
              <a:rPr lang="en-US" b="1" smtClean="0">
                <a:solidFill>
                  <a:schemeClr val="accent2"/>
                </a:solidFill>
              </a:rPr>
              <a:t>Ma’am</a:t>
            </a:r>
            <a:endParaRPr lang="en-US" b="1" dirty="0">
              <a:solidFill>
                <a:schemeClr val="accent2"/>
              </a:solidFill>
            </a:endParaRPr>
          </a:p>
        </p:txBody>
      </p:sp>
      <p:pic>
        <p:nvPicPr>
          <p:cNvPr id="6" name="Picture Placeholder 5"/>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a:stretch>
            <a:fillRect/>
          </a:stretch>
        </p:blipFill>
        <p:spPr/>
      </p:pic>
      <p:pic>
        <p:nvPicPr>
          <p:cNvPr id="21" name="Picture Placeholder 20"/>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t="27500" b="27500"/>
          <a:stretch>
            <a:fillRect/>
          </a:stretch>
        </p:blipFill>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95278" y="300182"/>
            <a:ext cx="1714500" cy="866775"/>
          </a:xfrm>
          <a:prstGeom prst="rect">
            <a:avLst/>
          </a:prstGeom>
        </p:spPr>
      </p:pic>
    </p:spTree>
    <p:extLst>
      <p:ext uri="{BB962C8B-B14F-4D97-AF65-F5344CB8AC3E}">
        <p14:creationId xmlns:p14="http://schemas.microsoft.com/office/powerpoint/2010/main" val="4356344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C71654-96A5-4280-94F3-931C61A9F92C}" type="slidenum">
              <a:rPr lang="en-US" noProof="0" smtClean="0"/>
              <a:pPr/>
              <a:t>20</a:t>
            </a:fld>
            <a:endParaRPr lang="en-US" noProof="0" dirty="0"/>
          </a:p>
        </p:txBody>
      </p:sp>
      <p:sp>
        <p:nvSpPr>
          <p:cNvPr id="3" name="Content Placeholder 2"/>
          <p:cNvSpPr>
            <a:spLocks noGrp="1"/>
          </p:cNvSpPr>
          <p:nvPr>
            <p:ph idx="1"/>
          </p:nvPr>
        </p:nvSpPr>
        <p:spPr>
          <a:xfrm>
            <a:off x="515938" y="1166957"/>
            <a:ext cx="10837862" cy="5010006"/>
          </a:xfrm>
        </p:spPr>
        <p:txBody>
          <a:bodyPr>
            <a:normAutofit fontScale="92500" lnSpcReduction="10000"/>
          </a:bodyPr>
          <a:lstStyle/>
          <a:p>
            <a:pPr marL="0" indent="0" algn="just">
              <a:buNone/>
            </a:pPr>
            <a:r>
              <a:rPr lang="en-IN" dirty="0" smtClean="0"/>
              <a:t>	</a:t>
            </a:r>
          </a:p>
          <a:p>
            <a:pPr marL="0" indent="0" algn="just">
              <a:buNone/>
            </a:pPr>
            <a:r>
              <a:rPr lang="en-IN" b="1" dirty="0"/>
              <a:t>RESULT : </a:t>
            </a:r>
          </a:p>
          <a:p>
            <a:pPr marL="0" indent="0" algn="just">
              <a:buNone/>
            </a:pPr>
            <a:r>
              <a:rPr lang="en-IN" dirty="0"/>
              <a:t>We have created a complete desktop based AI Assistant which was necessary as there is no already established assistant available for the desktop . Alicia can overcome those limitations and provide a smooth and intelligent interface to the user .</a:t>
            </a:r>
          </a:p>
          <a:p>
            <a:pPr marL="0" indent="0" algn="just">
              <a:buNone/>
            </a:pPr>
            <a:endParaRPr lang="en-IN" dirty="0"/>
          </a:p>
          <a:p>
            <a:pPr marL="0" indent="0" algn="just">
              <a:buNone/>
            </a:pPr>
            <a:r>
              <a:rPr lang="en-IN" b="1" dirty="0"/>
              <a:t>CONCLUSION :</a:t>
            </a:r>
          </a:p>
          <a:p>
            <a:pPr marL="0" indent="0" algn="just">
              <a:buNone/>
            </a:pPr>
            <a:r>
              <a:rPr lang="en-IN" dirty="0"/>
              <a:t>ALICIA is a very helpful voice assistant without any doubt as it saves time of the user by conversational interactions, its effectiveness and efficiency. </a:t>
            </a:r>
          </a:p>
          <a:p>
            <a:pPr marL="0" indent="0" algn="just">
              <a:buNone/>
            </a:pPr>
            <a:r>
              <a:rPr lang="en-IN" dirty="0"/>
              <a:t>The users of ALICIA feel secure while using because it is protected with face security camera. Hence these concepts make ALICIA to look different and unique in front of the other virtual assistants.</a:t>
            </a:r>
            <a:endParaRPr lang="en-US" dirty="0"/>
          </a:p>
          <a:p>
            <a:pPr marL="0" indent="0" algn="just">
              <a:buNone/>
            </a:pPr>
            <a:endParaRPr lang="en-IN" dirty="0" smtClean="0"/>
          </a:p>
        </p:txBody>
      </p:sp>
      <p:sp>
        <p:nvSpPr>
          <p:cNvPr id="4" name="Title 3"/>
          <p:cNvSpPr>
            <a:spLocks noGrp="1"/>
          </p:cNvSpPr>
          <p:nvPr>
            <p:ph type="title"/>
          </p:nvPr>
        </p:nvSpPr>
        <p:spPr/>
        <p:txBody>
          <a:bodyPr/>
          <a:lstStyle/>
          <a:p>
            <a:r>
              <a:rPr lang="en-US" dirty="0" smtClean="0"/>
              <a:t>Result and Conclusion</a:t>
            </a:r>
            <a:endParaRPr lang="en-US" dirty="0"/>
          </a:p>
        </p:txBody>
      </p:sp>
      <p:sp>
        <p:nvSpPr>
          <p:cNvPr id="5" name="Rectangle 4"/>
          <p:cNvSpPr/>
          <p:nvPr/>
        </p:nvSpPr>
        <p:spPr>
          <a:xfrm>
            <a:off x="326571" y="6217920"/>
            <a:ext cx="1397726" cy="522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3656" y="320660"/>
            <a:ext cx="1714500" cy="866775"/>
          </a:xfrm>
          <a:prstGeom prst="rect">
            <a:avLst/>
          </a:prstGeom>
        </p:spPr>
      </p:pic>
    </p:spTree>
    <p:extLst>
      <p:ext uri="{BB962C8B-B14F-4D97-AF65-F5344CB8AC3E}">
        <p14:creationId xmlns:p14="http://schemas.microsoft.com/office/powerpoint/2010/main" val="41849926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descr="cityscape">
            <a:extLst>
              <a:ext uri="{FF2B5EF4-FFF2-40B4-BE49-F238E27FC236}">
                <a16:creationId xmlns:a16="http://schemas.microsoft.com/office/drawing/2014/main" xmlns="" id="{63493B9E-F6F8-4C0F-9706-CA547A8B2B3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t="39" b="39"/>
          <a:stretch>
            <a:fillRect/>
          </a:stretch>
        </p:blipFill>
        <p:spPr/>
      </p:pic>
      <p:sp>
        <p:nvSpPr>
          <p:cNvPr id="6" name="Title 5">
            <a:extLst>
              <a:ext uri="{FF2B5EF4-FFF2-40B4-BE49-F238E27FC236}">
                <a16:creationId xmlns:a16="http://schemas.microsoft.com/office/drawing/2014/main" xmlns=""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5" name="Subtitle 4">
            <a:extLst>
              <a:ext uri="{FF2B5EF4-FFF2-40B4-BE49-F238E27FC236}">
                <a16:creationId xmlns:a16="http://schemas.microsoft.com/office/drawing/2014/main" xmlns="" id="{E3C40962-BA6A-43E4-97BA-511A9B90CF41}"/>
              </a:ext>
            </a:extLst>
          </p:cNvPr>
          <p:cNvSpPr>
            <a:spLocks noGrp="1"/>
          </p:cNvSpPr>
          <p:nvPr>
            <p:ph type="subTitle" idx="1"/>
          </p:nvPr>
        </p:nvSpPr>
        <p:spPr/>
        <p:txBody>
          <a:bodyPr/>
          <a:lstStyle/>
          <a:p>
            <a:r>
              <a:rPr lang="en-US" dirty="0"/>
              <a:t>Flora@contoso.com</a:t>
            </a:r>
          </a:p>
        </p:txBody>
      </p:sp>
      <p:sp>
        <p:nvSpPr>
          <p:cNvPr id="7" name="Text Placeholder 6">
            <a:extLst>
              <a:ext uri="{FF2B5EF4-FFF2-40B4-BE49-F238E27FC236}">
                <a16:creationId xmlns:a16="http://schemas.microsoft.com/office/drawing/2014/main" xmlns="" id="{11FDFFBF-E125-47CF-AAE0-ACC45013CE38}"/>
              </a:ext>
            </a:extLst>
          </p:cNvPr>
          <p:cNvSpPr>
            <a:spLocks noGrp="1"/>
          </p:cNvSpPr>
          <p:nvPr>
            <p:ph type="body" sz="quarter" idx="11"/>
          </p:nvPr>
        </p:nvSpPr>
        <p:spPr/>
        <p:txBody>
          <a:bodyPr/>
          <a:lstStyle/>
          <a:p>
            <a:r>
              <a:rPr lang="en-US" dirty="0"/>
              <a:t>http://www.contoso.com/</a:t>
            </a:r>
          </a:p>
        </p:txBody>
      </p:sp>
      <p:sp>
        <p:nvSpPr>
          <p:cNvPr id="2" name="Rectangle 1"/>
          <p:cNvSpPr/>
          <p:nvPr/>
        </p:nvSpPr>
        <p:spPr>
          <a:xfrm>
            <a:off x="9849394" y="209006"/>
            <a:ext cx="1972492" cy="99277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322423" y="4310743"/>
            <a:ext cx="3526971" cy="120513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upo 50">
            <a:extLst>
              <a:ext uri="{FF2B5EF4-FFF2-40B4-BE49-F238E27FC236}">
                <a16:creationId xmlns:a16="http://schemas.microsoft.com/office/drawing/2014/main" xmlns="" id="{4821C6E0-D628-1045-909A-C4A8E9F1A2C5}"/>
              </a:ext>
            </a:extLst>
          </p:cNvPr>
          <p:cNvGrpSpPr/>
          <p:nvPr/>
        </p:nvGrpSpPr>
        <p:grpSpPr>
          <a:xfrm>
            <a:off x="8322684" y="48626"/>
            <a:ext cx="3869316" cy="4436065"/>
            <a:chOff x="5419407" y="3281869"/>
            <a:chExt cx="743968" cy="852939"/>
          </a:xfrm>
        </p:grpSpPr>
        <p:sp>
          <p:nvSpPr>
            <p:cNvPr id="10" name="Google Shape;1068;p46">
              <a:extLst>
                <a:ext uri="{FF2B5EF4-FFF2-40B4-BE49-F238E27FC236}">
                  <a16:creationId xmlns:a16="http://schemas.microsoft.com/office/drawing/2014/main" xmlns="" id="{B93F5133-5C8E-934B-B826-EBAC0BE2DC05}"/>
                </a:ext>
              </a:extLst>
            </p:cNvPr>
            <p:cNvSpPr/>
            <p:nvPr/>
          </p:nvSpPr>
          <p:spPr>
            <a:xfrm>
              <a:off x="5419407" y="3621745"/>
              <a:ext cx="657536" cy="466127"/>
            </a:xfrm>
            <a:custGeom>
              <a:avLst/>
              <a:gdLst/>
              <a:ahLst/>
              <a:cxnLst/>
              <a:rect l="l" t="t" r="r" b="b"/>
              <a:pathLst>
                <a:path w="6575358" h="4661273" extrusionOk="0">
                  <a:moveTo>
                    <a:pt x="821939" y="267047"/>
                  </a:moveTo>
                  <a:cubicBezTo>
                    <a:pt x="148314" y="-318021"/>
                    <a:pt x="53758" y="239450"/>
                    <a:pt x="8896" y="247729"/>
                  </a:cubicBezTo>
                  <a:cubicBezTo>
                    <a:pt x="8896" y="247729"/>
                    <a:pt x="-11120" y="382267"/>
                    <a:pt x="8896" y="872814"/>
                  </a:cubicBezTo>
                  <a:lnTo>
                    <a:pt x="6575358" y="4661273"/>
                  </a:lnTo>
                  <a:lnTo>
                    <a:pt x="6575358" y="1995346"/>
                  </a:lnTo>
                  <a:cubicBezTo>
                    <a:pt x="5828573" y="658933"/>
                    <a:pt x="5334398" y="-274555"/>
                    <a:pt x="4848504" y="156657"/>
                  </a:cubicBezTo>
                  <a:cubicBezTo>
                    <a:pt x="4006473" y="902482"/>
                    <a:pt x="3596501" y="1403378"/>
                    <a:pt x="2595036" y="368469"/>
                  </a:cubicBezTo>
                  <a:cubicBezTo>
                    <a:pt x="2001473" y="-244888"/>
                    <a:pt x="1630841" y="969406"/>
                    <a:pt x="821939" y="267047"/>
                  </a:cubicBezTo>
                  <a:close/>
                </a:path>
              </a:pathLst>
            </a:custGeom>
            <a:gradFill>
              <a:gsLst>
                <a:gs pos="0">
                  <a:srgbClr val="FFFFFF">
                    <a:alpha val="19607"/>
                    <a:alpha val="29800"/>
                  </a:srgbClr>
                </a:gs>
                <a:gs pos="47000">
                  <a:srgbClr val="FFFFFF">
                    <a:alpha val="0"/>
                  </a:srgbClr>
                </a:gs>
                <a:gs pos="100000">
                  <a:srgbClr val="FFFFFF">
                    <a:alpha val="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1069;p46">
              <a:extLst>
                <a:ext uri="{FF2B5EF4-FFF2-40B4-BE49-F238E27FC236}">
                  <a16:creationId xmlns:a16="http://schemas.microsoft.com/office/drawing/2014/main" xmlns="" id="{3AC24FBA-4ED8-8245-A6BA-5C9E0A28A55E}"/>
                </a:ext>
              </a:extLst>
            </p:cNvPr>
            <p:cNvSpPr/>
            <p:nvPr/>
          </p:nvSpPr>
          <p:spPr>
            <a:xfrm>
              <a:off x="5505839" y="3664023"/>
              <a:ext cx="657536" cy="470785"/>
            </a:xfrm>
            <a:custGeom>
              <a:avLst/>
              <a:gdLst/>
              <a:ahLst/>
              <a:cxnLst/>
              <a:rect l="l" t="t" r="r" b="b"/>
              <a:pathLst>
                <a:path w="6575357" h="4707850" extrusionOk="0">
                  <a:moveTo>
                    <a:pt x="822629" y="313625"/>
                  </a:moveTo>
                  <a:cubicBezTo>
                    <a:pt x="149004" y="-271443"/>
                    <a:pt x="54448" y="285338"/>
                    <a:pt x="8896" y="294307"/>
                  </a:cubicBezTo>
                  <a:cubicBezTo>
                    <a:pt x="8896" y="294307"/>
                    <a:pt x="-11120" y="428845"/>
                    <a:pt x="8896" y="919392"/>
                  </a:cubicBezTo>
                  <a:lnTo>
                    <a:pt x="6575358" y="4707851"/>
                  </a:lnTo>
                  <a:lnTo>
                    <a:pt x="6575358" y="2041924"/>
                  </a:lnTo>
                  <a:cubicBezTo>
                    <a:pt x="5512466" y="499219"/>
                    <a:pt x="4811924" y="786234"/>
                    <a:pt x="4204557" y="1009085"/>
                  </a:cubicBezTo>
                  <a:cubicBezTo>
                    <a:pt x="3609614" y="1227105"/>
                    <a:pt x="3391514" y="771745"/>
                    <a:pt x="2638518" y="122512"/>
                  </a:cubicBezTo>
                  <a:cubicBezTo>
                    <a:pt x="2019418" y="-411501"/>
                    <a:pt x="1631531" y="1015984"/>
                    <a:pt x="822629" y="313625"/>
                  </a:cubicBezTo>
                  <a:close/>
                </a:path>
              </a:pathLst>
            </a:custGeom>
            <a:gradFill>
              <a:gsLst>
                <a:gs pos="0">
                  <a:srgbClr val="FFFFFF">
                    <a:alpha val="19607"/>
                    <a:alpha val="29800"/>
                  </a:srgbClr>
                </a:gs>
                <a:gs pos="47000">
                  <a:srgbClr val="FFFFFF">
                    <a:alpha val="0"/>
                  </a:srgbClr>
                </a:gs>
                <a:gs pos="100000">
                  <a:srgbClr val="FFFFFF">
                    <a:alpha val="0"/>
                  </a:srgbClr>
                </a:gs>
              </a:gsLst>
              <a:lin ang="660013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 name="Google Shape;1070;p46">
              <a:extLst>
                <a:ext uri="{FF2B5EF4-FFF2-40B4-BE49-F238E27FC236}">
                  <a16:creationId xmlns:a16="http://schemas.microsoft.com/office/drawing/2014/main" xmlns="" id="{96A492FF-83E4-294B-930B-8514120432DA}"/>
                </a:ext>
              </a:extLst>
            </p:cNvPr>
            <p:cNvSpPr/>
            <p:nvPr/>
          </p:nvSpPr>
          <p:spPr>
            <a:xfrm>
              <a:off x="5932557" y="3619063"/>
              <a:ext cx="14356" cy="21562"/>
            </a:xfrm>
            <a:custGeom>
              <a:avLst/>
              <a:gdLst/>
              <a:ahLst/>
              <a:cxnLst/>
              <a:rect l="l" t="t" r="r" b="b"/>
              <a:pathLst>
                <a:path w="143559" h="215617" extrusionOk="0">
                  <a:moveTo>
                    <a:pt x="143559" y="149060"/>
                  </a:moveTo>
                  <a:cubicBezTo>
                    <a:pt x="143559" y="93865"/>
                    <a:pt x="111120" y="31080"/>
                    <a:pt x="71780" y="8312"/>
                  </a:cubicBezTo>
                  <a:cubicBezTo>
                    <a:pt x="31749" y="-14456"/>
                    <a:pt x="0" y="11072"/>
                    <a:pt x="0" y="66267"/>
                  </a:cubicBezTo>
                  <a:cubicBezTo>
                    <a:pt x="0" y="121463"/>
                    <a:pt x="32439" y="184247"/>
                    <a:pt x="71780" y="207015"/>
                  </a:cubicBezTo>
                  <a:cubicBezTo>
                    <a:pt x="111120" y="230473"/>
                    <a:pt x="143559" y="204255"/>
                    <a:pt x="143559" y="14906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071;p46">
              <a:extLst>
                <a:ext uri="{FF2B5EF4-FFF2-40B4-BE49-F238E27FC236}">
                  <a16:creationId xmlns:a16="http://schemas.microsoft.com/office/drawing/2014/main" xmlns="" id="{85A43A36-855C-A74C-A88D-734B7B07382A}"/>
                </a:ext>
              </a:extLst>
            </p:cNvPr>
            <p:cNvSpPr/>
            <p:nvPr/>
          </p:nvSpPr>
          <p:spPr>
            <a:xfrm>
              <a:off x="5742144" y="3656207"/>
              <a:ext cx="14908" cy="20998"/>
            </a:xfrm>
            <a:custGeom>
              <a:avLst/>
              <a:gdLst/>
              <a:ahLst/>
              <a:cxnLst/>
              <a:rect l="l" t="t" r="r" b="b"/>
              <a:pathLst>
                <a:path w="149080" h="209976" extrusionOk="0">
                  <a:moveTo>
                    <a:pt x="149081" y="147765"/>
                  </a:moveTo>
                  <a:cubicBezTo>
                    <a:pt x="149081" y="94639"/>
                    <a:pt x="115952" y="32544"/>
                    <a:pt x="74541" y="9087"/>
                  </a:cubicBezTo>
                  <a:cubicBezTo>
                    <a:pt x="33129" y="-14371"/>
                    <a:pt x="0" y="9087"/>
                    <a:pt x="0" y="62212"/>
                  </a:cubicBezTo>
                  <a:cubicBezTo>
                    <a:pt x="0" y="115337"/>
                    <a:pt x="33129" y="177432"/>
                    <a:pt x="74541" y="200890"/>
                  </a:cubicBezTo>
                  <a:cubicBezTo>
                    <a:pt x="115262" y="224348"/>
                    <a:pt x="149081" y="200890"/>
                    <a:pt x="149081" y="147765"/>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4" name="Google Shape;1072;p46">
              <a:extLst>
                <a:ext uri="{FF2B5EF4-FFF2-40B4-BE49-F238E27FC236}">
                  <a16:creationId xmlns:a16="http://schemas.microsoft.com/office/drawing/2014/main" xmlns="" id="{4B93CDFD-74C4-5D42-A2DC-8F7483C7E160}"/>
                </a:ext>
              </a:extLst>
            </p:cNvPr>
            <p:cNvSpPr/>
            <p:nvPr/>
          </p:nvSpPr>
          <p:spPr>
            <a:xfrm>
              <a:off x="5901039" y="3281869"/>
              <a:ext cx="127409" cy="323789"/>
            </a:xfrm>
            <a:custGeom>
              <a:avLst/>
              <a:gdLst/>
              <a:ahLst/>
              <a:cxnLst/>
              <a:rect l="l" t="t" r="r" b="b"/>
              <a:pathLst>
                <a:path w="1274089" h="3237886" extrusionOk="0">
                  <a:moveTo>
                    <a:pt x="0" y="0"/>
                  </a:moveTo>
                  <a:lnTo>
                    <a:pt x="1274090" y="734786"/>
                  </a:lnTo>
                  <a:lnTo>
                    <a:pt x="1274090" y="3237887"/>
                  </a:lnTo>
                  <a:lnTo>
                    <a:pt x="0" y="2503101"/>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1073;p46">
              <a:extLst>
                <a:ext uri="{FF2B5EF4-FFF2-40B4-BE49-F238E27FC236}">
                  <a16:creationId xmlns:a16="http://schemas.microsoft.com/office/drawing/2014/main" xmlns="" id="{4B722715-C2F6-E64D-8C4E-3BA59EE8AA23}"/>
                </a:ext>
              </a:extLst>
            </p:cNvPr>
            <p:cNvSpPr/>
            <p:nvPr/>
          </p:nvSpPr>
          <p:spPr>
            <a:xfrm>
              <a:off x="5876197" y="3303335"/>
              <a:ext cx="127478" cy="323789"/>
            </a:xfrm>
            <a:custGeom>
              <a:avLst/>
              <a:gdLst/>
              <a:ahLst/>
              <a:cxnLst/>
              <a:rect l="l" t="t" r="r" b="b"/>
              <a:pathLst>
                <a:path w="1274779" h="3237886" extrusionOk="0">
                  <a:moveTo>
                    <a:pt x="1274780" y="734786"/>
                  </a:moveTo>
                  <a:lnTo>
                    <a:pt x="690" y="0"/>
                  </a:lnTo>
                  <a:lnTo>
                    <a:pt x="0" y="2503101"/>
                  </a:lnTo>
                  <a:lnTo>
                    <a:pt x="550772" y="2820473"/>
                  </a:lnTo>
                  <a:lnTo>
                    <a:pt x="637735" y="2991578"/>
                  </a:lnTo>
                  <a:lnTo>
                    <a:pt x="724009" y="2921205"/>
                  </a:lnTo>
                  <a:lnTo>
                    <a:pt x="1274780" y="3237887"/>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 name="Google Shape;1074;p46">
              <a:extLst>
                <a:ext uri="{FF2B5EF4-FFF2-40B4-BE49-F238E27FC236}">
                  <a16:creationId xmlns:a16="http://schemas.microsoft.com/office/drawing/2014/main" xmlns="" id="{AC7CD621-AFC8-C14E-9E8C-F2328893CEF3}"/>
                </a:ext>
              </a:extLst>
            </p:cNvPr>
            <p:cNvSpPr/>
            <p:nvPr/>
          </p:nvSpPr>
          <p:spPr>
            <a:xfrm>
              <a:off x="5942742" y="3429035"/>
              <a:ext cx="44034" cy="66165"/>
            </a:xfrm>
            <a:custGeom>
              <a:avLst/>
              <a:gdLst/>
              <a:ahLst/>
              <a:cxnLst/>
              <a:rect l="l" t="t" r="r" b="b"/>
              <a:pathLst>
                <a:path w="440340" h="661652" extrusionOk="0">
                  <a:moveTo>
                    <a:pt x="440341" y="254588"/>
                  </a:moveTo>
                  <a:cubicBezTo>
                    <a:pt x="440341" y="334621"/>
                    <a:pt x="428608" y="407754"/>
                    <a:pt x="406522" y="469159"/>
                  </a:cubicBezTo>
                  <a:cubicBezTo>
                    <a:pt x="384436" y="530564"/>
                    <a:pt x="351997" y="578859"/>
                    <a:pt x="311276" y="611976"/>
                  </a:cubicBezTo>
                  <a:cubicBezTo>
                    <a:pt x="270554" y="645094"/>
                    <a:pt x="221551" y="661652"/>
                    <a:pt x="168406" y="661652"/>
                  </a:cubicBezTo>
                  <a:cubicBezTo>
                    <a:pt x="115262" y="661652"/>
                    <a:pt x="57286" y="644404"/>
                    <a:pt x="0" y="610597"/>
                  </a:cubicBezTo>
                  <a:lnTo>
                    <a:pt x="0" y="0"/>
                  </a:lnTo>
                  <a:lnTo>
                    <a:pt x="440341" y="254588"/>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075;p46">
              <a:extLst>
                <a:ext uri="{FF2B5EF4-FFF2-40B4-BE49-F238E27FC236}">
                  <a16:creationId xmlns:a16="http://schemas.microsoft.com/office/drawing/2014/main" xmlns="" id="{CA12BCA7-74AE-BF46-8EB3-819F21C956B5}"/>
                </a:ext>
              </a:extLst>
            </p:cNvPr>
            <p:cNvSpPr/>
            <p:nvPr/>
          </p:nvSpPr>
          <p:spPr>
            <a:xfrm>
              <a:off x="5898768" y="3376677"/>
              <a:ext cx="44103" cy="113633"/>
            </a:xfrm>
            <a:custGeom>
              <a:avLst/>
              <a:gdLst/>
              <a:ahLst/>
              <a:cxnLst/>
              <a:rect l="l" t="t" r="r" b="b"/>
              <a:pathLst>
                <a:path w="441030" h="1136330" extrusionOk="0">
                  <a:moveTo>
                    <a:pt x="441031" y="1136331"/>
                  </a:moveTo>
                  <a:cubicBezTo>
                    <a:pt x="363730" y="1091484"/>
                    <a:pt x="287809" y="1019731"/>
                    <a:pt x="220861" y="927279"/>
                  </a:cubicBezTo>
                  <a:cubicBezTo>
                    <a:pt x="153912" y="834827"/>
                    <a:pt x="98007" y="725817"/>
                    <a:pt x="59356" y="610597"/>
                  </a:cubicBezTo>
                  <a:cubicBezTo>
                    <a:pt x="20706" y="495377"/>
                    <a:pt x="0" y="378087"/>
                    <a:pt x="0" y="271146"/>
                  </a:cubicBezTo>
                  <a:cubicBezTo>
                    <a:pt x="0" y="164206"/>
                    <a:pt x="20706" y="70374"/>
                    <a:pt x="59356" y="0"/>
                  </a:cubicBezTo>
                  <a:lnTo>
                    <a:pt x="441031" y="525734"/>
                  </a:lnTo>
                  <a:lnTo>
                    <a:pt x="441031" y="1136331"/>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 name="Google Shape;1076;p46">
              <a:extLst>
                <a:ext uri="{FF2B5EF4-FFF2-40B4-BE49-F238E27FC236}">
                  <a16:creationId xmlns:a16="http://schemas.microsoft.com/office/drawing/2014/main" xmlns="" id="{F97AE8BE-BC2B-4242-A443-A7F6A432F5AE}"/>
                </a:ext>
              </a:extLst>
            </p:cNvPr>
            <p:cNvSpPr/>
            <p:nvPr/>
          </p:nvSpPr>
          <p:spPr>
            <a:xfrm>
              <a:off x="5904618" y="3363123"/>
              <a:ext cx="82271" cy="91555"/>
            </a:xfrm>
            <a:custGeom>
              <a:avLst/>
              <a:gdLst/>
              <a:ahLst/>
              <a:cxnLst/>
              <a:rect l="l" t="t" r="r" b="b"/>
              <a:pathLst>
                <a:path w="822705" h="915549" extrusionOk="0">
                  <a:moveTo>
                    <a:pt x="822706" y="915550"/>
                  </a:moveTo>
                  <a:cubicBezTo>
                    <a:pt x="822706" y="781012"/>
                    <a:pt x="790957" y="631985"/>
                    <a:pt x="731601" y="491237"/>
                  </a:cubicBezTo>
                  <a:cubicBezTo>
                    <a:pt x="672244" y="350489"/>
                    <a:pt x="589422" y="226300"/>
                    <a:pt x="496246" y="137298"/>
                  </a:cubicBezTo>
                  <a:cubicBezTo>
                    <a:pt x="402380" y="48296"/>
                    <a:pt x="302993" y="0"/>
                    <a:pt x="213268" y="0"/>
                  </a:cubicBezTo>
                  <a:cubicBezTo>
                    <a:pt x="123544" y="0"/>
                    <a:pt x="49003" y="47606"/>
                    <a:pt x="0" y="135918"/>
                  </a:cubicBezTo>
                  <a:lnTo>
                    <a:pt x="381675" y="661652"/>
                  </a:lnTo>
                  <a:lnTo>
                    <a:pt x="822706" y="915550"/>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077;p46">
              <a:extLst>
                <a:ext uri="{FF2B5EF4-FFF2-40B4-BE49-F238E27FC236}">
                  <a16:creationId xmlns:a16="http://schemas.microsoft.com/office/drawing/2014/main" xmlns="" id="{94DC4B67-80DF-2344-9ED5-EF435CCA7EA6}"/>
                </a:ext>
              </a:extLst>
            </p:cNvPr>
            <p:cNvSpPr/>
            <p:nvPr/>
          </p:nvSpPr>
          <p:spPr>
            <a:xfrm>
              <a:off x="5892850" y="3492608"/>
              <a:ext cx="77646" cy="54160"/>
            </a:xfrm>
            <a:custGeom>
              <a:avLst/>
              <a:gdLst/>
              <a:ahLst/>
              <a:cxnLst/>
              <a:rect l="l" t="t" r="r" b="b"/>
              <a:pathLst>
                <a:path w="776463" h="541602" extrusionOk="0">
                  <a:moveTo>
                    <a:pt x="0" y="0"/>
                  </a:moveTo>
                  <a:lnTo>
                    <a:pt x="776463" y="447771"/>
                  </a:lnTo>
                  <a:lnTo>
                    <a:pt x="776463" y="541603"/>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 name="Google Shape;1078;p46">
              <a:extLst>
                <a:ext uri="{FF2B5EF4-FFF2-40B4-BE49-F238E27FC236}">
                  <a16:creationId xmlns:a16="http://schemas.microsoft.com/office/drawing/2014/main" xmlns="" id="{DC36F33E-C286-5749-8C38-78BBF737B3A1}"/>
                </a:ext>
              </a:extLst>
            </p:cNvPr>
            <p:cNvSpPr/>
            <p:nvPr/>
          </p:nvSpPr>
          <p:spPr>
            <a:xfrm>
              <a:off x="5892850" y="3510909"/>
              <a:ext cx="94142" cy="63681"/>
            </a:xfrm>
            <a:custGeom>
              <a:avLst/>
              <a:gdLst/>
              <a:ahLst/>
              <a:cxnLst/>
              <a:rect l="l" t="t" r="r" b="b"/>
              <a:pathLst>
                <a:path w="941418" h="636814" extrusionOk="0">
                  <a:moveTo>
                    <a:pt x="0" y="0"/>
                  </a:moveTo>
                  <a:lnTo>
                    <a:pt x="941419" y="542982"/>
                  </a:lnTo>
                  <a:lnTo>
                    <a:pt x="941419" y="636814"/>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1079;p46">
              <a:extLst>
                <a:ext uri="{FF2B5EF4-FFF2-40B4-BE49-F238E27FC236}">
                  <a16:creationId xmlns:a16="http://schemas.microsoft.com/office/drawing/2014/main" xmlns="" id="{68421109-41A2-4149-B559-F20C73D93297}"/>
                </a:ext>
              </a:extLst>
            </p:cNvPr>
            <p:cNvSpPr/>
            <p:nvPr/>
          </p:nvSpPr>
          <p:spPr>
            <a:xfrm>
              <a:off x="5892850" y="3529211"/>
              <a:ext cx="61013" cy="44570"/>
            </a:xfrm>
            <a:custGeom>
              <a:avLst/>
              <a:gdLst/>
              <a:ahLst/>
              <a:cxnLst/>
              <a:rect l="l" t="t" r="r" b="b"/>
              <a:pathLst>
                <a:path w="610127" h="445701" extrusionOk="0">
                  <a:moveTo>
                    <a:pt x="0" y="0"/>
                  </a:moveTo>
                  <a:lnTo>
                    <a:pt x="610128" y="351869"/>
                  </a:lnTo>
                  <a:lnTo>
                    <a:pt x="610128" y="445701"/>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 name="Google Shape;1080;p46">
              <a:extLst>
                <a:ext uri="{FF2B5EF4-FFF2-40B4-BE49-F238E27FC236}">
                  <a16:creationId xmlns:a16="http://schemas.microsoft.com/office/drawing/2014/main" xmlns="" id="{9ED438A9-FB81-5745-8151-D7A1568703C2}"/>
                </a:ext>
              </a:extLst>
            </p:cNvPr>
            <p:cNvSpPr/>
            <p:nvPr/>
          </p:nvSpPr>
          <p:spPr>
            <a:xfrm>
              <a:off x="5710489" y="3319159"/>
              <a:ext cx="127409" cy="323789"/>
            </a:xfrm>
            <a:custGeom>
              <a:avLst/>
              <a:gdLst/>
              <a:ahLst/>
              <a:cxnLst/>
              <a:rect l="l" t="t" r="r" b="b"/>
              <a:pathLst>
                <a:path w="1274089" h="3237886" extrusionOk="0">
                  <a:moveTo>
                    <a:pt x="0" y="0"/>
                  </a:moveTo>
                  <a:lnTo>
                    <a:pt x="1274090" y="734786"/>
                  </a:lnTo>
                  <a:lnTo>
                    <a:pt x="1274090" y="3237887"/>
                  </a:lnTo>
                  <a:lnTo>
                    <a:pt x="0" y="2503101"/>
                  </a:lnTo>
                  <a:lnTo>
                    <a:pt x="0" y="0"/>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1081;p46">
              <a:extLst>
                <a:ext uri="{FF2B5EF4-FFF2-40B4-BE49-F238E27FC236}">
                  <a16:creationId xmlns:a16="http://schemas.microsoft.com/office/drawing/2014/main" xmlns="" id="{35D39084-2A5E-F94F-8FBB-ECA9C2B7839B}"/>
                </a:ext>
              </a:extLst>
            </p:cNvPr>
            <p:cNvSpPr/>
            <p:nvPr/>
          </p:nvSpPr>
          <p:spPr>
            <a:xfrm>
              <a:off x="5685991" y="3340763"/>
              <a:ext cx="127478" cy="323789"/>
            </a:xfrm>
            <a:custGeom>
              <a:avLst/>
              <a:gdLst/>
              <a:ahLst/>
              <a:cxnLst/>
              <a:rect l="l" t="t" r="r" b="b"/>
              <a:pathLst>
                <a:path w="1274779" h="3237886" extrusionOk="0">
                  <a:moveTo>
                    <a:pt x="1274780" y="734786"/>
                  </a:moveTo>
                  <a:lnTo>
                    <a:pt x="690" y="0"/>
                  </a:lnTo>
                  <a:lnTo>
                    <a:pt x="0" y="2503791"/>
                  </a:lnTo>
                  <a:lnTo>
                    <a:pt x="551461" y="2821163"/>
                  </a:lnTo>
                  <a:lnTo>
                    <a:pt x="637735" y="2991578"/>
                  </a:lnTo>
                  <a:lnTo>
                    <a:pt x="724009" y="2921204"/>
                  </a:lnTo>
                  <a:lnTo>
                    <a:pt x="1274780" y="3237887"/>
                  </a:lnTo>
                  <a:close/>
                </a:path>
              </a:pathLst>
            </a:custGeom>
            <a:gradFill>
              <a:gsLst>
                <a:gs pos="0">
                  <a:srgbClr val="FFFFFF">
                    <a:alpha val="29803"/>
                    <a:alpha val="29800"/>
                  </a:srgbClr>
                </a:gs>
                <a:gs pos="100000">
                  <a:srgbClr val="FFFFFF">
                    <a:alpha val="0"/>
                  </a:srgbClr>
                </a:gs>
              </a:gsLst>
              <a:lin ang="5400700" scaled="0"/>
            </a:gra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1082;p46">
              <a:extLst>
                <a:ext uri="{FF2B5EF4-FFF2-40B4-BE49-F238E27FC236}">
                  <a16:creationId xmlns:a16="http://schemas.microsoft.com/office/drawing/2014/main" xmlns="" id="{1F33BEBB-932A-DF44-BD8B-79005F1955D5}"/>
                </a:ext>
              </a:extLst>
            </p:cNvPr>
            <p:cNvSpPr/>
            <p:nvPr/>
          </p:nvSpPr>
          <p:spPr>
            <a:xfrm>
              <a:off x="5752466" y="3466532"/>
              <a:ext cx="44103" cy="65613"/>
            </a:xfrm>
            <a:custGeom>
              <a:avLst/>
              <a:gdLst/>
              <a:ahLst/>
              <a:cxnLst/>
              <a:rect l="l" t="t" r="r" b="b"/>
              <a:pathLst>
                <a:path w="441031" h="656132" extrusionOk="0">
                  <a:moveTo>
                    <a:pt x="441031" y="254588"/>
                  </a:moveTo>
                  <a:cubicBezTo>
                    <a:pt x="441031" y="361528"/>
                    <a:pt x="420326" y="455360"/>
                    <a:pt x="381675" y="525734"/>
                  </a:cubicBezTo>
                  <a:cubicBezTo>
                    <a:pt x="343024" y="596108"/>
                    <a:pt x="287119" y="640954"/>
                    <a:pt x="220171" y="656132"/>
                  </a:cubicBezTo>
                  <a:lnTo>
                    <a:pt x="0" y="0"/>
                  </a:lnTo>
                  <a:lnTo>
                    <a:pt x="441031" y="254588"/>
                  </a:lnTo>
                  <a:close/>
                </a:path>
              </a:pathLst>
            </a:custGeom>
            <a:solidFill>
              <a:srgbClr val="FFFFFF">
                <a:alpha val="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083;p46">
              <a:extLst>
                <a:ext uri="{FF2B5EF4-FFF2-40B4-BE49-F238E27FC236}">
                  <a16:creationId xmlns:a16="http://schemas.microsoft.com/office/drawing/2014/main" xmlns="" id="{88F836FA-32D6-D54B-9585-669FAB5414FE}"/>
                </a:ext>
              </a:extLst>
            </p:cNvPr>
            <p:cNvSpPr/>
            <p:nvPr/>
          </p:nvSpPr>
          <p:spPr>
            <a:xfrm>
              <a:off x="5721431" y="3466601"/>
              <a:ext cx="53214" cy="66087"/>
            </a:xfrm>
            <a:custGeom>
              <a:avLst/>
              <a:gdLst/>
              <a:ahLst/>
              <a:cxnLst/>
              <a:rect l="l" t="t" r="r" b="b"/>
              <a:pathLst>
                <a:path w="532135" h="660871" extrusionOk="0">
                  <a:moveTo>
                    <a:pt x="532136" y="655443"/>
                  </a:moveTo>
                  <a:cubicBezTo>
                    <a:pt x="447933" y="674071"/>
                    <a:pt x="350616" y="644404"/>
                    <a:pt x="253990" y="571960"/>
                  </a:cubicBezTo>
                  <a:cubicBezTo>
                    <a:pt x="158053" y="498827"/>
                    <a:pt x="68329" y="386366"/>
                    <a:pt x="0" y="251828"/>
                  </a:cubicBezTo>
                  <a:lnTo>
                    <a:pt x="311966" y="0"/>
                  </a:lnTo>
                  <a:lnTo>
                    <a:pt x="532136" y="655443"/>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1084;p46">
              <a:extLst>
                <a:ext uri="{FF2B5EF4-FFF2-40B4-BE49-F238E27FC236}">
                  <a16:creationId xmlns:a16="http://schemas.microsoft.com/office/drawing/2014/main" xmlns="" id="{F68D0A92-7731-1041-945E-31C5900B1570}"/>
                </a:ext>
              </a:extLst>
            </p:cNvPr>
            <p:cNvSpPr/>
            <p:nvPr/>
          </p:nvSpPr>
          <p:spPr>
            <a:xfrm>
              <a:off x="5708631" y="3400552"/>
              <a:ext cx="88068" cy="91624"/>
            </a:xfrm>
            <a:custGeom>
              <a:avLst/>
              <a:gdLst/>
              <a:ahLst/>
              <a:cxnLst/>
              <a:rect l="l" t="t" r="r" b="b"/>
              <a:pathLst>
                <a:path w="880681" h="916239" extrusionOk="0">
                  <a:moveTo>
                    <a:pt x="880682" y="916240"/>
                  </a:moveTo>
                  <a:cubicBezTo>
                    <a:pt x="880682" y="815509"/>
                    <a:pt x="862737" y="706498"/>
                    <a:pt x="828918" y="598178"/>
                  </a:cubicBezTo>
                  <a:cubicBezTo>
                    <a:pt x="794408" y="489857"/>
                    <a:pt x="745405" y="385676"/>
                    <a:pt x="685358" y="295294"/>
                  </a:cubicBezTo>
                  <a:cubicBezTo>
                    <a:pt x="625312" y="204912"/>
                    <a:pt x="555603" y="130399"/>
                    <a:pt x="483823" y="78653"/>
                  </a:cubicBezTo>
                  <a:cubicBezTo>
                    <a:pt x="411353" y="26908"/>
                    <a:pt x="338883" y="0"/>
                    <a:pt x="271935" y="0"/>
                  </a:cubicBezTo>
                  <a:cubicBezTo>
                    <a:pt x="204986" y="0"/>
                    <a:pt x="145630" y="26218"/>
                    <a:pt x="100078" y="77273"/>
                  </a:cubicBezTo>
                  <a:cubicBezTo>
                    <a:pt x="53835" y="128329"/>
                    <a:pt x="22776" y="202152"/>
                    <a:pt x="8282" y="292534"/>
                  </a:cubicBezTo>
                  <a:cubicBezTo>
                    <a:pt x="-5522" y="382917"/>
                    <a:pt x="-2071" y="486407"/>
                    <a:pt x="18635" y="594728"/>
                  </a:cubicBezTo>
                  <a:cubicBezTo>
                    <a:pt x="39341" y="703049"/>
                    <a:pt x="77301" y="812059"/>
                    <a:pt x="129065" y="912790"/>
                  </a:cubicBezTo>
                  <a:lnTo>
                    <a:pt x="441031" y="660962"/>
                  </a:lnTo>
                  <a:lnTo>
                    <a:pt x="880682" y="91624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1085;p46">
              <a:extLst>
                <a:ext uri="{FF2B5EF4-FFF2-40B4-BE49-F238E27FC236}">
                  <a16:creationId xmlns:a16="http://schemas.microsoft.com/office/drawing/2014/main" xmlns="" id="{E6AB2160-6642-3941-9083-82414D72E258}"/>
                </a:ext>
              </a:extLst>
            </p:cNvPr>
            <p:cNvSpPr/>
            <p:nvPr/>
          </p:nvSpPr>
          <p:spPr>
            <a:xfrm>
              <a:off x="5702644" y="3530105"/>
              <a:ext cx="88137" cy="60232"/>
            </a:xfrm>
            <a:custGeom>
              <a:avLst/>
              <a:gdLst/>
              <a:ahLst/>
              <a:cxnLst/>
              <a:rect l="l" t="t" r="r" b="b"/>
              <a:pathLst>
                <a:path w="881371" h="602317" extrusionOk="0">
                  <a:moveTo>
                    <a:pt x="0" y="0"/>
                  </a:moveTo>
                  <a:lnTo>
                    <a:pt x="881372" y="508485"/>
                  </a:lnTo>
                  <a:lnTo>
                    <a:pt x="881372" y="602317"/>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1086;p46">
              <a:extLst>
                <a:ext uri="{FF2B5EF4-FFF2-40B4-BE49-F238E27FC236}">
                  <a16:creationId xmlns:a16="http://schemas.microsoft.com/office/drawing/2014/main" xmlns="" id="{BE5EDE7C-673A-E740-BC0B-931F6D6DAF97}"/>
                </a:ext>
              </a:extLst>
            </p:cNvPr>
            <p:cNvSpPr/>
            <p:nvPr/>
          </p:nvSpPr>
          <p:spPr>
            <a:xfrm>
              <a:off x="5702644" y="3548338"/>
              <a:ext cx="91519" cy="62232"/>
            </a:xfrm>
            <a:custGeom>
              <a:avLst/>
              <a:gdLst/>
              <a:ahLst/>
              <a:cxnLst/>
              <a:rect l="l" t="t" r="r" b="b"/>
              <a:pathLst>
                <a:path w="915191" h="622325" extrusionOk="0">
                  <a:moveTo>
                    <a:pt x="0" y="0"/>
                  </a:moveTo>
                  <a:lnTo>
                    <a:pt x="915191" y="528494"/>
                  </a:lnTo>
                  <a:lnTo>
                    <a:pt x="915191" y="622325"/>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1087;p46">
              <a:extLst>
                <a:ext uri="{FF2B5EF4-FFF2-40B4-BE49-F238E27FC236}">
                  <a16:creationId xmlns:a16="http://schemas.microsoft.com/office/drawing/2014/main" xmlns="" id="{E7066E60-596E-DB41-AAE5-08716DD92653}"/>
                </a:ext>
              </a:extLst>
            </p:cNvPr>
            <p:cNvSpPr/>
            <p:nvPr/>
          </p:nvSpPr>
          <p:spPr>
            <a:xfrm>
              <a:off x="5702644" y="3566639"/>
              <a:ext cx="61013" cy="44570"/>
            </a:xfrm>
            <a:custGeom>
              <a:avLst/>
              <a:gdLst/>
              <a:ahLst/>
              <a:cxnLst/>
              <a:rect l="l" t="t" r="r" b="b"/>
              <a:pathLst>
                <a:path w="610127" h="445700" extrusionOk="0">
                  <a:moveTo>
                    <a:pt x="0" y="0"/>
                  </a:moveTo>
                  <a:lnTo>
                    <a:pt x="610127" y="351869"/>
                  </a:lnTo>
                  <a:lnTo>
                    <a:pt x="610127" y="445701"/>
                  </a:lnTo>
                  <a:lnTo>
                    <a:pt x="0" y="93832"/>
                  </a:lnTo>
                  <a:lnTo>
                    <a:pt x="0" y="0"/>
                  </a:lnTo>
                  <a:close/>
                </a:path>
              </a:pathLst>
            </a:custGeom>
            <a:solidFill>
              <a:srgbClr val="FFFFFF">
                <a:alpha val="2980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1684" y="5827039"/>
            <a:ext cx="1714500" cy="866775"/>
          </a:xfrm>
          <a:prstGeom prst="rect">
            <a:avLst/>
          </a:prstGeom>
        </p:spPr>
      </p:pic>
    </p:spTree>
    <p:extLst>
      <p:ext uri="{BB962C8B-B14F-4D97-AF65-F5344CB8AC3E}">
        <p14:creationId xmlns:p14="http://schemas.microsoft.com/office/powerpoint/2010/main" val="11247795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The main highlights of our topic which we are going to present is :</a:t>
            </a:r>
            <a:r>
              <a:rPr lang="en-US" dirty="0">
                <a:solidFill>
                  <a:schemeClr val="accent6">
                    <a:lumMod val="50000"/>
                  </a:schemeClr>
                </a:solidFill>
              </a:rPr>
              <a:t> </a:t>
            </a:r>
          </a:p>
          <a:p>
            <a:pPr>
              <a:buFont typeface="Wingdings" panose="05000000000000000000" pitchFamily="2" charset="2"/>
              <a:buChar char="Ø"/>
            </a:pPr>
            <a:r>
              <a:rPr lang="en-US" dirty="0" smtClean="0">
                <a:solidFill>
                  <a:schemeClr val="accent3">
                    <a:lumMod val="90000"/>
                    <a:lumOff val="10000"/>
                  </a:schemeClr>
                </a:solidFill>
              </a:rPr>
              <a:t>Importance of AI Assistant</a:t>
            </a:r>
          </a:p>
          <a:p>
            <a:pPr>
              <a:buFont typeface="Wingdings" panose="05000000000000000000" pitchFamily="2" charset="2"/>
              <a:buChar char="Ø"/>
            </a:pPr>
            <a:r>
              <a:rPr lang="en-US" dirty="0" smtClean="0">
                <a:solidFill>
                  <a:schemeClr val="accent3">
                    <a:lumMod val="90000"/>
                    <a:lumOff val="10000"/>
                  </a:schemeClr>
                </a:solidFill>
              </a:rPr>
              <a:t>Existing AI Assistant Systems</a:t>
            </a:r>
          </a:p>
          <a:p>
            <a:pPr>
              <a:buFont typeface="Wingdings" panose="05000000000000000000" pitchFamily="2" charset="2"/>
              <a:buChar char="Ø"/>
            </a:pPr>
            <a:r>
              <a:rPr lang="en-US" dirty="0" smtClean="0">
                <a:solidFill>
                  <a:schemeClr val="accent3">
                    <a:lumMod val="90000"/>
                    <a:lumOff val="10000"/>
                  </a:schemeClr>
                </a:solidFill>
              </a:rPr>
              <a:t>Literature Survey</a:t>
            </a:r>
          </a:p>
          <a:p>
            <a:pPr>
              <a:buFont typeface="Wingdings" panose="05000000000000000000" pitchFamily="2" charset="2"/>
              <a:buChar char="Ø"/>
            </a:pPr>
            <a:r>
              <a:rPr lang="en-US" dirty="0" smtClean="0">
                <a:solidFill>
                  <a:schemeClr val="accent3">
                    <a:lumMod val="90000"/>
                    <a:lumOff val="10000"/>
                  </a:schemeClr>
                </a:solidFill>
              </a:rPr>
              <a:t>Proposed System</a:t>
            </a:r>
          </a:p>
          <a:p>
            <a:pPr>
              <a:buFont typeface="Wingdings" panose="05000000000000000000" pitchFamily="2" charset="2"/>
              <a:buChar char="Ø"/>
            </a:pPr>
            <a:r>
              <a:rPr lang="en-US" dirty="0" smtClean="0">
                <a:solidFill>
                  <a:schemeClr val="accent3">
                    <a:lumMod val="90000"/>
                    <a:lumOff val="10000"/>
                  </a:schemeClr>
                </a:solidFill>
              </a:rPr>
              <a:t>Implementation of AI  Assistant</a:t>
            </a:r>
          </a:p>
          <a:p>
            <a:pPr>
              <a:buFont typeface="Wingdings" panose="05000000000000000000" pitchFamily="2" charset="2"/>
              <a:buChar char="Ø"/>
            </a:pPr>
            <a:r>
              <a:rPr lang="en-US" dirty="0" smtClean="0">
                <a:solidFill>
                  <a:schemeClr val="accent3">
                    <a:lumMod val="90000"/>
                    <a:lumOff val="10000"/>
                  </a:schemeClr>
                </a:solidFill>
              </a:rPr>
              <a:t>Roadmap of  Our Project</a:t>
            </a:r>
          </a:p>
          <a:p>
            <a:pPr>
              <a:buFont typeface="Wingdings" panose="05000000000000000000" pitchFamily="2" charset="2"/>
              <a:buChar char="Ø"/>
            </a:pPr>
            <a:r>
              <a:rPr lang="en-US" dirty="0" smtClean="0">
                <a:solidFill>
                  <a:schemeClr val="accent3">
                    <a:lumMod val="90000"/>
                    <a:lumOff val="10000"/>
                  </a:schemeClr>
                </a:solidFill>
              </a:rPr>
              <a:t>Features of Alicia</a:t>
            </a:r>
          </a:p>
          <a:p>
            <a:pPr>
              <a:buFont typeface="Wingdings" panose="05000000000000000000" pitchFamily="2" charset="2"/>
              <a:buChar char="Ø"/>
            </a:pPr>
            <a:endParaRPr lang="en-US" dirty="0" smtClean="0">
              <a:solidFill>
                <a:schemeClr val="accent3">
                  <a:lumMod val="90000"/>
                  <a:lumOff val="10000"/>
                </a:schemeClr>
              </a:solidFill>
            </a:endParaRPr>
          </a:p>
          <a:p>
            <a:pPr>
              <a:buFont typeface="Wingdings" panose="05000000000000000000" pitchFamily="2" charset="2"/>
              <a:buChar char="Ø"/>
            </a:pPr>
            <a:endParaRPr lang="en-US" dirty="0">
              <a:solidFill>
                <a:schemeClr val="accent3">
                  <a:lumMod val="90000"/>
                  <a:lumOff val="10000"/>
                </a:schemeClr>
              </a:solidFill>
            </a:endParaRPr>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3</a:t>
            </a:fld>
            <a:endParaRPr lang="en-US" noProof="0" dirty="0"/>
          </a:p>
        </p:txBody>
      </p:sp>
      <p:pic>
        <p:nvPicPr>
          <p:cNvPr id="6" name="Picture Placeholder 5"/>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9310" r="19310"/>
          <a:stretch>
            <a:fillRect/>
          </a:stretch>
        </p:blipFill>
        <p:spPr/>
      </p:pic>
      <p:sp>
        <p:nvSpPr>
          <p:cNvPr id="5" name="Title 4"/>
          <p:cNvSpPr>
            <a:spLocks noGrp="1"/>
          </p:cNvSpPr>
          <p:nvPr>
            <p:ph type="title"/>
          </p:nvPr>
        </p:nvSpPr>
        <p:spPr/>
        <p:txBody>
          <a:bodyPr/>
          <a:lstStyle/>
          <a:p>
            <a:r>
              <a:rPr lang="en-US" dirty="0" err="1" smtClean="0"/>
              <a:t>oVERVIEW</a:t>
            </a:r>
            <a:endParaRPr lang="en-US" dirty="0"/>
          </a:p>
        </p:txBody>
      </p:sp>
      <p:sp>
        <p:nvSpPr>
          <p:cNvPr id="7" name="Rectangle 6"/>
          <p:cNvSpPr/>
          <p:nvPr/>
        </p:nvSpPr>
        <p:spPr>
          <a:xfrm>
            <a:off x="365760" y="6176963"/>
            <a:ext cx="1319349" cy="5634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271275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Effect transition="in" filter="fade">
                                      <p:cBhvr>
                                        <p:cTn id="28" dur="1000"/>
                                        <p:tgtEl>
                                          <p:spTgt spid="2">
                                            <p:txEl>
                                              <p:pRg st="4" end="4"/>
                                            </p:txEl>
                                          </p:spTgt>
                                        </p:tgtEl>
                                      </p:cBhvr>
                                    </p:animEffect>
                                    <p:anim calcmode="lin" valueType="num">
                                      <p:cBhvr>
                                        <p:cTn id="29"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Effect transition="in" filter="fade">
                                      <p:cBhvr>
                                        <p:cTn id="35" dur="1000"/>
                                        <p:tgtEl>
                                          <p:spTgt spid="2">
                                            <p:txEl>
                                              <p:pRg st="5" end="5"/>
                                            </p:txEl>
                                          </p:spTgt>
                                        </p:tgtEl>
                                      </p:cBhvr>
                                    </p:animEffect>
                                    <p:anim calcmode="lin" valueType="num">
                                      <p:cBhvr>
                                        <p:cTn id="36"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fade">
                                      <p:cBhvr>
                                        <p:cTn id="42" dur="1000"/>
                                        <p:tgtEl>
                                          <p:spTgt spid="2">
                                            <p:txEl>
                                              <p:pRg st="6" end="6"/>
                                            </p:txEl>
                                          </p:spTgt>
                                        </p:tgtEl>
                                      </p:cBhvr>
                                    </p:animEffect>
                                    <p:anim calcmode="lin" valueType="num">
                                      <p:cBhvr>
                                        <p:cTn id="43"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Effect transition="in" filter="fade">
                                      <p:cBhvr>
                                        <p:cTn id="49" dur="1000"/>
                                        <p:tgtEl>
                                          <p:spTgt spid="2">
                                            <p:txEl>
                                              <p:pRg st="7" end="7"/>
                                            </p:txEl>
                                          </p:spTgt>
                                        </p:tgtEl>
                                      </p:cBhvr>
                                    </p:animEffect>
                                    <p:anim calcmode="lin" valueType="num">
                                      <p:cBhvr>
                                        <p:cTn id="50"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BB985D-7833-4E74-AA1C-E9A4BC3CC6D1}"/>
              </a:ext>
            </a:extLst>
          </p:cNvPr>
          <p:cNvSpPr>
            <a:spLocks noGrp="1"/>
          </p:cNvSpPr>
          <p:nvPr>
            <p:ph type="title"/>
          </p:nvPr>
        </p:nvSpPr>
        <p:spPr/>
        <p:txBody>
          <a:bodyPr/>
          <a:lstStyle/>
          <a:p>
            <a:r>
              <a:rPr lang="en-US" dirty="0" smtClean="0"/>
              <a:t>Importance of </a:t>
            </a:r>
            <a:r>
              <a:rPr lang="en-US" dirty="0" err="1" smtClean="0"/>
              <a:t>ai</a:t>
            </a:r>
            <a:r>
              <a:rPr lang="en-US" dirty="0" smtClean="0"/>
              <a:t> virtual assistant</a:t>
            </a:r>
            <a:endParaRPr lang="en-US" dirty="0"/>
          </a:p>
        </p:txBody>
      </p:sp>
      <p:pic>
        <p:nvPicPr>
          <p:cNvPr id="83" name="Picture Placeholder 82" descr="Bar chart">
            <a:extLst>
              <a:ext uri="{FF2B5EF4-FFF2-40B4-BE49-F238E27FC236}">
                <a16:creationId xmlns:a16="http://schemas.microsoft.com/office/drawing/2014/main" xmlns=""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a:fillRect/>
          </a:stretch>
        </p:blipFill>
        <p:spPr/>
      </p:pic>
      <p:sp>
        <p:nvSpPr>
          <p:cNvPr id="7" name="Content Placeholder 6">
            <a:extLst>
              <a:ext uri="{FF2B5EF4-FFF2-40B4-BE49-F238E27FC236}">
                <a16:creationId xmlns:a16="http://schemas.microsoft.com/office/drawing/2014/main" xmlns="" id="{2E37A9B0-8DFC-4474-9F0A-612E661EF4EC}"/>
              </a:ext>
            </a:extLst>
          </p:cNvPr>
          <p:cNvSpPr>
            <a:spLocks noGrp="1"/>
          </p:cNvSpPr>
          <p:nvPr>
            <p:ph idx="15"/>
          </p:nvPr>
        </p:nvSpPr>
        <p:spPr/>
        <p:txBody>
          <a:bodyPr/>
          <a:lstStyle/>
          <a:p>
            <a:r>
              <a:rPr lang="en-US" dirty="0" smtClean="0"/>
              <a:t>IMPORTANCE</a:t>
            </a:r>
            <a:endParaRPr lang="en-US" dirty="0"/>
          </a:p>
        </p:txBody>
      </p:sp>
      <p:sp>
        <p:nvSpPr>
          <p:cNvPr id="3" name="Content Placeholder 2">
            <a:extLst>
              <a:ext uri="{FF2B5EF4-FFF2-40B4-BE49-F238E27FC236}">
                <a16:creationId xmlns:a16="http://schemas.microsoft.com/office/drawing/2014/main" xmlns="" id="{09548D1D-2547-44FC-BACD-2BCD769E2662}"/>
              </a:ext>
            </a:extLst>
          </p:cNvPr>
          <p:cNvSpPr>
            <a:spLocks noGrp="1"/>
          </p:cNvSpPr>
          <p:nvPr>
            <p:ph idx="1"/>
          </p:nvPr>
        </p:nvSpPr>
        <p:spPr/>
        <p:txBody>
          <a:bodyPr>
            <a:normAutofit/>
          </a:bodyPr>
          <a:lstStyle/>
          <a:p>
            <a:pPr marL="342900" indent="-342900" algn="l" fontAlgn="base">
              <a:buFont typeface="Wingdings" panose="05000000000000000000" pitchFamily="2" charset="2"/>
              <a:buChar char="Ø"/>
            </a:pPr>
            <a:r>
              <a:rPr lang="en-US" sz="2000" b="1" dirty="0" smtClean="0"/>
              <a:t>AI Virtual Assistant makes daily lives less chaotic.</a:t>
            </a:r>
          </a:p>
          <a:p>
            <a:pPr marL="342900" indent="-342900" algn="l" fontAlgn="base">
              <a:buFont typeface="Wingdings" panose="05000000000000000000" pitchFamily="2" charset="2"/>
              <a:buChar char="Ø"/>
            </a:pPr>
            <a:r>
              <a:rPr lang="en-US" sz="2000" b="1" dirty="0" smtClean="0"/>
              <a:t>Increases productivity</a:t>
            </a:r>
          </a:p>
          <a:p>
            <a:pPr marL="342900" indent="-342900" algn="l" fontAlgn="base">
              <a:buFont typeface="Wingdings" panose="05000000000000000000" pitchFamily="2" charset="2"/>
              <a:buChar char="Ø"/>
            </a:pPr>
            <a:r>
              <a:rPr lang="en-US" sz="2000" b="1" dirty="0" smtClean="0"/>
              <a:t>Offers </a:t>
            </a:r>
            <a:r>
              <a:rPr lang="en-US" sz="2000" b="1" dirty="0"/>
              <a:t>24/7 support, without the </a:t>
            </a:r>
            <a:r>
              <a:rPr lang="en-US" sz="2000" b="1" dirty="0" smtClean="0"/>
              <a:t>cost</a:t>
            </a:r>
            <a:endParaRPr lang="en-US" sz="2000" b="1" dirty="0"/>
          </a:p>
          <a:p>
            <a:pPr marL="342900" indent="-342900" algn="l" fontAlgn="base">
              <a:buFont typeface="Wingdings" panose="05000000000000000000" pitchFamily="2" charset="2"/>
              <a:buChar char="Ø"/>
            </a:pPr>
            <a:r>
              <a:rPr lang="en-US" sz="2000" b="1" dirty="0" smtClean="0"/>
              <a:t>Gets solutions to users query instantly</a:t>
            </a:r>
            <a:endParaRPr lang="en-US" sz="2000" b="1" dirty="0"/>
          </a:p>
        </p:txBody>
      </p:sp>
      <p:pic>
        <p:nvPicPr>
          <p:cNvPr id="85" name="Picture Placeholder 84" descr="Single gear">
            <a:extLst>
              <a:ext uri="{FF2B5EF4-FFF2-40B4-BE49-F238E27FC236}">
                <a16:creationId xmlns:a16="http://schemas.microsoft.com/office/drawing/2014/main" xmlns="" id="{65FBD7DF-30E8-9042-8A0D-0F64C33E0B41}"/>
              </a:ext>
            </a:extLst>
          </p:cNvPr>
          <p:cNvPicPr>
            <a:picLocks noGrp="1" noChangeAspect="1"/>
          </p:cNvPicPr>
          <p:nvPr>
            <p:ph type="pic" sz="quarter" idx="19"/>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a:fillRect/>
          </a:stretch>
        </p:blipFill>
        <p:spPr/>
      </p:pic>
      <p:sp>
        <p:nvSpPr>
          <p:cNvPr id="8" name="Content Placeholder 7">
            <a:extLst>
              <a:ext uri="{FF2B5EF4-FFF2-40B4-BE49-F238E27FC236}">
                <a16:creationId xmlns:a16="http://schemas.microsoft.com/office/drawing/2014/main" xmlns="" id="{D78F2DCC-A50E-40A1-81F9-70371D4AA42F}"/>
              </a:ext>
            </a:extLst>
          </p:cNvPr>
          <p:cNvSpPr>
            <a:spLocks noGrp="1"/>
          </p:cNvSpPr>
          <p:nvPr>
            <p:ph idx="16"/>
          </p:nvPr>
        </p:nvSpPr>
        <p:spPr/>
        <p:txBody>
          <a:bodyPr/>
          <a:lstStyle/>
          <a:p>
            <a:r>
              <a:rPr lang="en-US" dirty="0" smtClean="0"/>
              <a:t>NEED </a:t>
            </a:r>
            <a:endParaRPr lang="en-US" dirty="0"/>
          </a:p>
        </p:txBody>
      </p:sp>
      <p:sp>
        <p:nvSpPr>
          <p:cNvPr id="6" name="Content Placeholder 5">
            <a:extLst>
              <a:ext uri="{FF2B5EF4-FFF2-40B4-BE49-F238E27FC236}">
                <a16:creationId xmlns:a16="http://schemas.microsoft.com/office/drawing/2014/main" xmlns="" id="{5CD639B0-7991-4B2B-9E50-32064EB91255}"/>
              </a:ext>
            </a:extLst>
          </p:cNvPr>
          <p:cNvSpPr>
            <a:spLocks noGrp="1"/>
          </p:cNvSpPr>
          <p:nvPr>
            <p:ph idx="14"/>
          </p:nvPr>
        </p:nvSpPr>
        <p:spPr>
          <a:xfrm>
            <a:off x="8527490" y="3207024"/>
            <a:ext cx="3445200" cy="2796211"/>
          </a:xfrm>
        </p:spPr>
        <p:txBody>
          <a:bodyPr>
            <a:normAutofit fontScale="25000" lnSpcReduction="20000"/>
          </a:bodyPr>
          <a:lstStyle/>
          <a:p>
            <a:pPr marL="342900" indent="-342900" algn="l">
              <a:buFont typeface="Wingdings" panose="05000000000000000000" pitchFamily="2" charset="2"/>
              <a:buChar char="Ø"/>
            </a:pPr>
            <a:r>
              <a:rPr lang="en-US" sz="7200" b="1" dirty="0"/>
              <a:t>F</a:t>
            </a:r>
            <a:r>
              <a:rPr lang="en-US" sz="7200" b="1" dirty="0" smtClean="0"/>
              <a:t>aster</a:t>
            </a:r>
            <a:r>
              <a:rPr lang="en-US" sz="7200" b="1" dirty="0"/>
              <a:t>, and easier way to perform everyday </a:t>
            </a:r>
            <a:r>
              <a:rPr lang="en-US" sz="7200" b="1" dirty="0" smtClean="0"/>
              <a:t>activities.</a:t>
            </a:r>
          </a:p>
          <a:p>
            <a:pPr marL="342900" indent="-342900" algn="l">
              <a:buFont typeface="Wingdings" panose="05000000000000000000" pitchFamily="2" charset="2"/>
              <a:buChar char="Ø"/>
            </a:pPr>
            <a:r>
              <a:rPr lang="en-US" sz="7200" b="1" dirty="0" smtClean="0"/>
              <a:t>Understands </a:t>
            </a:r>
            <a:r>
              <a:rPr lang="en-US" sz="7200" b="1" dirty="0"/>
              <a:t>what users really want and improve your product </a:t>
            </a:r>
            <a:r>
              <a:rPr lang="en-US" sz="7200" b="1" dirty="0" smtClean="0"/>
              <a:t>offering</a:t>
            </a:r>
          </a:p>
          <a:p>
            <a:pPr marL="342900" indent="-342900" algn="l">
              <a:buFont typeface="Wingdings" panose="05000000000000000000" pitchFamily="2" charset="2"/>
              <a:buChar char="Ø"/>
            </a:pPr>
            <a:r>
              <a:rPr lang="en-US" sz="7200" b="1" dirty="0" smtClean="0"/>
              <a:t>Utilizes less time gives more result </a:t>
            </a:r>
          </a:p>
          <a:p>
            <a:pPr marL="342900" indent="-342900" algn="l">
              <a:buFont typeface="Wingdings" panose="05000000000000000000" pitchFamily="2" charset="2"/>
              <a:buChar char="Ø"/>
            </a:pPr>
            <a:r>
              <a:rPr lang="en-US" sz="7200" b="1" dirty="0" smtClean="0"/>
              <a:t>Has vast scope in almost all the domain(Marketing ,stock , sports </a:t>
            </a:r>
            <a:r>
              <a:rPr lang="en-US" sz="7200" b="1" dirty="0" err="1" smtClean="0"/>
              <a:t>etc</a:t>
            </a:r>
            <a:r>
              <a:rPr lang="en-US" sz="7200" b="1" dirty="0" smtClean="0"/>
              <a:t> )</a:t>
            </a:r>
          </a:p>
          <a:p>
            <a:pPr marL="342900" indent="-342900" algn="l">
              <a:buFont typeface="Wingdings" panose="05000000000000000000" pitchFamily="2" charset="2"/>
              <a:buChar char="Ø"/>
            </a:pPr>
            <a:endParaRPr lang="en-US" sz="2000" b="1" dirty="0"/>
          </a:p>
          <a:p>
            <a:pPr marL="342900" indent="-342900" algn="l">
              <a:buFont typeface="Wingdings" panose="05000000000000000000" pitchFamily="2" charset="2"/>
              <a:buChar char="Ø"/>
            </a:pPr>
            <a:endParaRPr lang="en-US" sz="2000" b="1" dirty="0" smtClean="0"/>
          </a:p>
          <a:p>
            <a:pPr algn="l"/>
            <a:r>
              <a:rPr lang="en-US" sz="2000" b="1" dirty="0" smtClean="0"/>
              <a:t> </a:t>
            </a:r>
            <a:endParaRPr lang="en-US" sz="2000" b="1" dirty="0"/>
          </a:p>
        </p:txBody>
      </p:sp>
      <p:sp>
        <p:nvSpPr>
          <p:cNvPr id="4" name="Slide Number Placeholder 3">
            <a:extLst>
              <a:ext uri="{FF2B5EF4-FFF2-40B4-BE49-F238E27FC236}">
                <a16:creationId xmlns:a16="http://schemas.microsoft.com/office/drawing/2014/main" xmlns="" id="{1B5E3677-5FC4-4712-BA70-5DBE574539E2}"/>
              </a:ext>
            </a:extLst>
          </p:cNvPr>
          <p:cNvSpPr>
            <a:spLocks noGrp="1"/>
          </p:cNvSpPr>
          <p:nvPr>
            <p:ph type="sldNum" sz="quarter" idx="12"/>
          </p:nvPr>
        </p:nvSpPr>
        <p:spPr/>
        <p:txBody>
          <a:bodyPr/>
          <a:lstStyle/>
          <a:p>
            <a:fld id="{9EC71654-96A5-4280-94F3-931C61A9F92C}" type="slidenum">
              <a:rPr lang="en-US" smtClean="0"/>
              <a:pPr/>
              <a:t>4</a:t>
            </a:fld>
            <a:endParaRPr lang="en-US" dirty="0"/>
          </a:p>
        </p:txBody>
      </p:sp>
      <p:pic>
        <p:nvPicPr>
          <p:cNvPr id="9" name="Picture Placeholder 8"/>
          <p:cNvPicPr>
            <a:picLocks noGrp="1" noChangeAspect="1"/>
          </p:cNvPicPr>
          <p:nvPr>
            <p:ph type="pic" sz="quarter" idx="13"/>
          </p:nvPr>
        </p:nvPicPr>
        <p:blipFill>
          <a:blip r:embed="rId8">
            <a:extLst>
              <a:ext uri="{28A0092B-C50C-407E-A947-70E740481C1C}">
                <a14:useLocalDpi xmlns:a14="http://schemas.microsoft.com/office/drawing/2010/main" val="0"/>
              </a:ext>
            </a:extLst>
          </a:blip>
          <a:srcRect l="18820" r="18820"/>
          <a:stretch>
            <a:fillRect/>
          </a:stretch>
        </p:blipFill>
        <p:spPr/>
      </p:pic>
      <p:sp>
        <p:nvSpPr>
          <p:cNvPr id="10" name="Rectangle 9"/>
          <p:cNvSpPr/>
          <p:nvPr/>
        </p:nvSpPr>
        <p:spPr>
          <a:xfrm>
            <a:off x="326571" y="6152606"/>
            <a:ext cx="1364056" cy="61395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602692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Effect transition="in" filter="fade">
                                      <p:cBhvr>
                                        <p:cTn id="29" dur="1000"/>
                                        <p:tgtEl>
                                          <p:spTgt spid="6">
                                            <p:txEl>
                                              <p:pRg st="0" end="0"/>
                                            </p:txEl>
                                          </p:spTgt>
                                        </p:tgtEl>
                                      </p:cBhvr>
                                    </p:animEffect>
                                    <p:anim calcmode="lin" valueType="num">
                                      <p:cBhvr>
                                        <p:cTn id="30"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6">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xEl>
                                              <p:pRg st="1" end="1"/>
                                            </p:txEl>
                                          </p:spTgt>
                                        </p:tgtEl>
                                        <p:attrNameLst>
                                          <p:attrName>style.visibility</p:attrName>
                                        </p:attrNameLst>
                                      </p:cBhvr>
                                      <p:to>
                                        <p:strVal val="visible"/>
                                      </p:to>
                                    </p:set>
                                    <p:animEffect transition="in" filter="fade">
                                      <p:cBhvr>
                                        <p:cTn id="34" dur="1000"/>
                                        <p:tgtEl>
                                          <p:spTgt spid="6">
                                            <p:txEl>
                                              <p:pRg st="1" end="1"/>
                                            </p:txEl>
                                          </p:spTgt>
                                        </p:tgtEl>
                                      </p:cBhvr>
                                    </p:animEffect>
                                    <p:anim calcmode="lin" valueType="num">
                                      <p:cBhvr>
                                        <p:cTn id="3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36" dur="1000" fill="hold"/>
                                        <p:tgtEl>
                                          <p:spTgt spid="6">
                                            <p:txEl>
                                              <p:pRg st="1" end="1"/>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animEffect transition="in" filter="fade">
                                      <p:cBhvr>
                                        <p:cTn id="39" dur="1000"/>
                                        <p:tgtEl>
                                          <p:spTgt spid="6">
                                            <p:txEl>
                                              <p:pRg st="2" end="2"/>
                                            </p:txEl>
                                          </p:spTgt>
                                        </p:tgtEl>
                                      </p:cBhvr>
                                    </p:animEffect>
                                    <p:anim calcmode="lin" valueType="num">
                                      <p:cBhvr>
                                        <p:cTn id="4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41" dur="1000" fill="hold"/>
                                        <p:tgtEl>
                                          <p:spTgt spid="6">
                                            <p:txEl>
                                              <p:pRg st="2" end="2"/>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6">
                                            <p:txEl>
                                              <p:pRg st="3" end="3"/>
                                            </p:txEl>
                                          </p:spTgt>
                                        </p:tgtEl>
                                        <p:attrNameLst>
                                          <p:attrName>style.visibility</p:attrName>
                                        </p:attrNameLst>
                                      </p:cBhvr>
                                      <p:to>
                                        <p:strVal val="visible"/>
                                      </p:to>
                                    </p:set>
                                    <p:animEffect transition="in" filter="fade">
                                      <p:cBhvr>
                                        <p:cTn id="44" dur="1000"/>
                                        <p:tgtEl>
                                          <p:spTgt spid="6">
                                            <p:txEl>
                                              <p:pRg st="3" end="3"/>
                                            </p:txEl>
                                          </p:spTgt>
                                        </p:tgtEl>
                                      </p:cBhvr>
                                    </p:animEffect>
                                    <p:anim calcmode="lin" valueType="num">
                                      <p:cBhvr>
                                        <p:cTn id="45"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46"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C71654-96A5-4280-94F3-931C61A9F92C}" type="slidenum">
              <a:rPr lang="en-US" noProof="0" smtClean="0"/>
              <a:pPr/>
              <a:t>5</a:t>
            </a:fld>
            <a:endParaRPr lang="en-US" noProof="0" dirty="0"/>
          </a:p>
        </p:txBody>
      </p:sp>
      <p:sp>
        <p:nvSpPr>
          <p:cNvPr id="4" name="Title 3"/>
          <p:cNvSpPr>
            <a:spLocks noGrp="1"/>
          </p:cNvSpPr>
          <p:nvPr>
            <p:ph type="title"/>
          </p:nvPr>
        </p:nvSpPr>
        <p:spPr/>
        <p:txBody>
          <a:bodyPr/>
          <a:lstStyle/>
          <a:p>
            <a:r>
              <a:rPr lang="en-US" dirty="0" smtClean="0"/>
              <a:t>Existing </a:t>
            </a:r>
            <a:r>
              <a:rPr lang="en-US" dirty="0" err="1" smtClean="0"/>
              <a:t>ai</a:t>
            </a:r>
            <a:r>
              <a:rPr lang="en-US" dirty="0" smtClean="0"/>
              <a:t> assistants</a:t>
            </a:r>
            <a:endParaRPr lang="en-US" dirty="0"/>
          </a:p>
        </p:txBody>
      </p:sp>
      <p:sp>
        <p:nvSpPr>
          <p:cNvPr id="6" name="Rectangle 5"/>
          <p:cNvSpPr/>
          <p:nvPr/>
        </p:nvSpPr>
        <p:spPr>
          <a:xfrm>
            <a:off x="352697" y="6270171"/>
            <a:ext cx="1371600" cy="47026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Picture 2" descr="File:Google Assistant logo.pn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1122" y="1287026"/>
            <a:ext cx="754853" cy="75328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p:cNvSpPr>
            <a:spLocks noGrp="1"/>
          </p:cNvSpPr>
          <p:nvPr>
            <p:ph idx="1"/>
          </p:nvPr>
        </p:nvSpPr>
        <p:spPr>
          <a:xfrm>
            <a:off x="515938" y="1413578"/>
            <a:ext cx="10837862" cy="5229528"/>
          </a:xfrm>
        </p:spPr>
        <p:txBody>
          <a:bodyPr>
            <a:normAutofit/>
          </a:bodyPr>
          <a:lstStyle/>
          <a:p>
            <a:pPr>
              <a:buFont typeface="Wingdings" panose="05000000000000000000" pitchFamily="2" charset="2"/>
              <a:buChar char="§"/>
            </a:pPr>
            <a:r>
              <a:rPr lang="en-US" dirty="0" smtClean="0">
                <a:solidFill>
                  <a:schemeClr val="accent2">
                    <a:lumMod val="75000"/>
                  </a:schemeClr>
                </a:solidFill>
              </a:rPr>
              <a:t>GOOGLE ASSISTANT</a:t>
            </a:r>
          </a:p>
          <a:p>
            <a:pPr marL="0" indent="0">
              <a:buNone/>
            </a:pPr>
            <a:r>
              <a:rPr lang="en-US" sz="2000" dirty="0" smtClean="0"/>
              <a:t> Google Assistant is the most widely used assistant and it’s popularity is due to it’s compatibility with  the countless number of hardware machines such as Mobile , TV  , Smart speaker , Watch etc.</a:t>
            </a:r>
          </a:p>
          <a:p>
            <a:pPr>
              <a:buFont typeface="Wingdings" panose="05000000000000000000" pitchFamily="2" charset="2"/>
              <a:buChar char="§"/>
            </a:pPr>
            <a:r>
              <a:rPr lang="en-US" dirty="0" smtClean="0">
                <a:solidFill>
                  <a:schemeClr val="accent2">
                    <a:lumMod val="75000"/>
                  </a:schemeClr>
                </a:solidFill>
              </a:rPr>
              <a:t>SIRI </a:t>
            </a:r>
          </a:p>
          <a:p>
            <a:pPr marL="0" indent="0">
              <a:buNone/>
            </a:pPr>
            <a:r>
              <a:rPr lang="en-US" sz="2000" dirty="0" smtClean="0"/>
              <a:t>   </a:t>
            </a:r>
            <a:r>
              <a:rPr lang="en-US" sz="1800" dirty="0"/>
              <a:t>Siri is the world’s most popular intelligent assistant. With </a:t>
            </a:r>
            <a:r>
              <a:rPr lang="en-US" sz="1800" dirty="0" err="1"/>
              <a:t>SiriKit</a:t>
            </a:r>
            <a:r>
              <a:rPr lang="en-US" sz="1800" dirty="0"/>
              <a:t> and Shortcuts, your apps can help users get things done with just their voice, intelligent suggestions, or the Shortcuts app. Your apps can also reach users across Apple platforms with Shortcuts on </a:t>
            </a:r>
            <a:r>
              <a:rPr lang="en-US" sz="1800" dirty="0" err="1"/>
              <a:t>watchOS</a:t>
            </a:r>
            <a:r>
              <a:rPr lang="en-US" sz="1800" dirty="0"/>
              <a:t>, </a:t>
            </a:r>
            <a:r>
              <a:rPr lang="en-US" sz="1800" dirty="0" err="1"/>
              <a:t>SiriKit</a:t>
            </a:r>
            <a:r>
              <a:rPr lang="en-US" sz="1800" dirty="0"/>
              <a:t> Music on </a:t>
            </a:r>
            <a:r>
              <a:rPr lang="en-US" sz="1800" dirty="0" err="1"/>
              <a:t>HomePod</a:t>
            </a:r>
            <a:r>
              <a:rPr lang="en-US" sz="1800" dirty="0"/>
              <a:t>, and </a:t>
            </a:r>
            <a:r>
              <a:rPr lang="en-US" sz="1800" dirty="0" err="1"/>
              <a:t>SiriKit</a:t>
            </a:r>
            <a:r>
              <a:rPr lang="en-US" sz="1800" dirty="0"/>
              <a:t> Media on Apple TV.</a:t>
            </a:r>
            <a:endParaRPr lang="en-US" sz="1800" dirty="0" smtClean="0"/>
          </a:p>
          <a:p>
            <a:pPr>
              <a:buFont typeface="Wingdings" panose="05000000000000000000" pitchFamily="2" charset="2"/>
              <a:buChar char="§"/>
            </a:pPr>
            <a:r>
              <a:rPr lang="en-US" dirty="0" smtClean="0">
                <a:solidFill>
                  <a:schemeClr val="accent2">
                    <a:lumMod val="75000"/>
                  </a:schemeClr>
                </a:solidFill>
              </a:rPr>
              <a:t>AMAZON ALEXA </a:t>
            </a:r>
            <a:endParaRPr lang="en-US" dirty="0">
              <a:solidFill>
                <a:schemeClr val="accent2">
                  <a:lumMod val="75000"/>
                </a:schemeClr>
              </a:solidFill>
            </a:endParaRPr>
          </a:p>
          <a:p>
            <a:pPr marL="0" indent="0">
              <a:buNone/>
            </a:pPr>
            <a:r>
              <a:rPr lang="en-US" sz="1800" dirty="0" smtClean="0"/>
              <a:t>   </a:t>
            </a:r>
            <a:r>
              <a:rPr lang="en-US" sz="1800" dirty="0"/>
              <a:t>Alexa is Amazon’s cloud-based voice service available on hundreds of millions of devices from Amazon and third-party device manufacturers. With Alexa, you can build natural voice experiences that offer customers a more intuitive way to interact with the technology they use </a:t>
            </a:r>
            <a:r>
              <a:rPr lang="en-US" sz="1800" dirty="0" smtClean="0"/>
              <a:t>everyday.  We </a:t>
            </a:r>
            <a:r>
              <a:rPr lang="en-US" sz="1800" dirty="0"/>
              <a:t>offer a collection of tools, APIs</a:t>
            </a:r>
            <a:r>
              <a:rPr lang="en-US" sz="1800" dirty="0" smtClean="0"/>
              <a:t>, to build </a:t>
            </a:r>
            <a:r>
              <a:rPr lang="en-US" sz="1800" dirty="0" err="1" smtClean="0"/>
              <a:t>alexa</a:t>
            </a:r>
            <a:r>
              <a:rPr lang="en-US" sz="1800" dirty="0" smtClean="0"/>
              <a:t> </a:t>
            </a:r>
          </a:p>
          <a:p>
            <a:pPr marL="0" indent="0">
              <a:buNone/>
            </a:pPr>
            <a:endParaRPr lang="en-US" dirty="0"/>
          </a:p>
          <a:p>
            <a:endParaRPr lang="en-US" dirty="0" smtClean="0"/>
          </a:p>
          <a:p>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6732" y="2524756"/>
            <a:ext cx="724627" cy="714834"/>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713" y="3891039"/>
            <a:ext cx="805835" cy="718457"/>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2767" y="5367761"/>
            <a:ext cx="6576941" cy="1431313"/>
          </a:xfrm>
          <a:prstGeom prst="rect">
            <a:avLst/>
          </a:prstGeom>
        </p:spPr>
      </p:pic>
    </p:spTree>
    <p:extLst>
      <p:ext uri="{BB962C8B-B14F-4D97-AF65-F5344CB8AC3E}">
        <p14:creationId xmlns:p14="http://schemas.microsoft.com/office/powerpoint/2010/main" val="25779295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63C2D9-0850-4620-BE32-11F44A927662}"/>
              </a:ext>
            </a:extLst>
          </p:cNvPr>
          <p:cNvSpPr>
            <a:spLocks noGrp="1"/>
          </p:cNvSpPr>
          <p:nvPr>
            <p:ph type="title"/>
          </p:nvPr>
        </p:nvSpPr>
        <p:spPr/>
        <p:txBody>
          <a:bodyPr/>
          <a:lstStyle/>
          <a:p>
            <a:r>
              <a:rPr lang="en-US" dirty="0" smtClean="0"/>
              <a:t>LITERATURE SURVEY</a:t>
            </a:r>
            <a:endParaRPr lang="en-US" dirty="0"/>
          </a:p>
        </p:txBody>
      </p:sp>
      <p:sp>
        <p:nvSpPr>
          <p:cNvPr id="5" name="Content Placeholder 4">
            <a:extLst>
              <a:ext uri="{FF2B5EF4-FFF2-40B4-BE49-F238E27FC236}">
                <a16:creationId xmlns:a16="http://schemas.microsoft.com/office/drawing/2014/main" xmlns="" id="{93A6F33C-3AFE-474E-AC15-C00F368C3C6A}"/>
              </a:ext>
            </a:extLst>
          </p:cNvPr>
          <p:cNvSpPr>
            <a:spLocks noGrp="1"/>
          </p:cNvSpPr>
          <p:nvPr>
            <p:ph idx="15"/>
          </p:nvPr>
        </p:nvSpPr>
        <p:spPr/>
        <p:txBody>
          <a:bodyPr/>
          <a:lstStyle/>
          <a:p>
            <a:r>
              <a:rPr lang="en-US" dirty="0" smtClean="0"/>
              <a:t>Basic implementation of  </a:t>
            </a:r>
            <a:r>
              <a:rPr lang="en-US" dirty="0" err="1" smtClean="0"/>
              <a:t>aI</a:t>
            </a:r>
            <a:r>
              <a:rPr lang="en-US" dirty="0" smtClean="0"/>
              <a:t> Virtual assistant</a:t>
            </a:r>
            <a:endParaRPr lang="en-US" dirty="0"/>
          </a:p>
        </p:txBody>
      </p:sp>
      <p:pic>
        <p:nvPicPr>
          <p:cNvPr id="29" name="Picture Placeholder 28" descr="Pencil">
            <a:extLst>
              <a:ext uri="{FF2B5EF4-FFF2-40B4-BE49-F238E27FC236}">
                <a16:creationId xmlns:a16="http://schemas.microsoft.com/office/drawing/2014/main" xmlns=""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xmlns="" r:embed="rId4"/>
              </a:ext>
            </a:extLst>
          </a:blip>
          <a:srcRect/>
          <a:stretch>
            <a:fillRect/>
          </a:stretch>
        </p:blipFill>
        <p:spPr/>
      </p:pic>
      <p:sp>
        <p:nvSpPr>
          <p:cNvPr id="3" name="Content Placeholder 2">
            <a:extLst>
              <a:ext uri="{FF2B5EF4-FFF2-40B4-BE49-F238E27FC236}">
                <a16:creationId xmlns:a16="http://schemas.microsoft.com/office/drawing/2014/main" xmlns="" id="{65015163-D5FD-4849-978B-77883FAF7928}"/>
              </a:ext>
            </a:extLst>
          </p:cNvPr>
          <p:cNvSpPr>
            <a:spLocks noGrp="1"/>
          </p:cNvSpPr>
          <p:nvPr>
            <p:ph idx="1"/>
          </p:nvPr>
        </p:nvSpPr>
        <p:spPr>
          <a:xfrm>
            <a:off x="680933" y="2863158"/>
            <a:ext cx="5353232" cy="3779948"/>
          </a:xfrm>
        </p:spPr>
        <p:txBody>
          <a:bodyPr/>
          <a:lstStyle/>
          <a:p>
            <a:pPr marL="342900" indent="-342900" algn="l">
              <a:buAutoNum type="arabicPeriod"/>
            </a:pPr>
            <a:r>
              <a:rPr lang="en-US" sz="2000" b="1" dirty="0" smtClean="0"/>
              <a:t>During the course of our Computer Engineering we came across various seminars and we got inspired by python and it’s vast Library support to language which sparked an idea in our minds to create a AI VIRTUAL ASSISTANT.</a:t>
            </a:r>
          </a:p>
          <a:p>
            <a:pPr marL="342900" indent="-342900" algn="l">
              <a:buFont typeface="Arial" panose="020B0604020202020204" pitchFamily="34" charset="0"/>
              <a:buAutoNum type="arabicPeriod"/>
            </a:pPr>
            <a:r>
              <a:rPr lang="en-US" sz="2000" b="1" dirty="0"/>
              <a:t>By studying more on this topic we developed our fundamentals in this project more and more </a:t>
            </a:r>
            <a:r>
              <a:rPr lang="en-US" sz="2000" b="1" dirty="0" smtClean="0"/>
              <a:t>from </a:t>
            </a:r>
            <a:r>
              <a:rPr lang="en-US" sz="2000" b="1" dirty="0"/>
              <a:t>the sources such as </a:t>
            </a:r>
            <a:r>
              <a:rPr lang="en-US" sz="2000" b="1" dirty="0" err="1" smtClean="0"/>
              <a:t>geeksforgeeks</a:t>
            </a:r>
            <a:r>
              <a:rPr lang="en-US" sz="2000" b="1" dirty="0" smtClean="0"/>
              <a:t> ,</a:t>
            </a:r>
            <a:r>
              <a:rPr lang="en-US" sz="2000" b="1" dirty="0" err="1" smtClean="0"/>
              <a:t>Youtube</a:t>
            </a:r>
            <a:r>
              <a:rPr lang="en-US" sz="2000" b="1" dirty="0" smtClean="0"/>
              <a:t> </a:t>
            </a:r>
            <a:r>
              <a:rPr lang="en-US" sz="2000" b="1" dirty="0"/>
              <a:t>, </a:t>
            </a:r>
            <a:r>
              <a:rPr lang="en-US" sz="2000" b="1" dirty="0" smtClean="0"/>
              <a:t>prerequisite of </a:t>
            </a:r>
            <a:r>
              <a:rPr lang="en-US" sz="2000" b="1" dirty="0"/>
              <a:t>few related </a:t>
            </a:r>
            <a:r>
              <a:rPr lang="en-US" sz="2000" b="1" dirty="0" smtClean="0"/>
              <a:t>projects</a:t>
            </a:r>
            <a:r>
              <a:rPr lang="en-US" sz="2000" dirty="0" smtClean="0"/>
              <a:t>.</a:t>
            </a:r>
          </a:p>
          <a:p>
            <a:pPr marL="342900" indent="-342900" algn="l">
              <a:buFont typeface="Arial" panose="020B0604020202020204" pitchFamily="34" charset="0"/>
              <a:buAutoNum type="arabicPeriod"/>
            </a:pPr>
            <a:r>
              <a:rPr lang="en-US" sz="2000" b="1" dirty="0" smtClean="0"/>
              <a:t>Also we went through various packages present </a:t>
            </a:r>
            <a:r>
              <a:rPr lang="en-US" sz="2000" b="1" dirty="0"/>
              <a:t>on </a:t>
            </a:r>
            <a:r>
              <a:rPr lang="en-US" sz="2000" b="1" dirty="0" smtClean="0"/>
              <a:t>website </a:t>
            </a:r>
            <a:r>
              <a:rPr lang="en-US" sz="2000" b="1" dirty="0" smtClean="0">
                <a:solidFill>
                  <a:srgbClr val="FF0000"/>
                </a:solidFill>
                <a:hlinkClick r:id="rId5"/>
              </a:rPr>
              <a:t>https</a:t>
            </a:r>
            <a:r>
              <a:rPr lang="en-US" sz="2000" b="1" dirty="0">
                <a:solidFill>
                  <a:srgbClr val="FF0000"/>
                </a:solidFill>
                <a:hlinkClick r:id="rId5"/>
              </a:rPr>
              <a:t>://</a:t>
            </a:r>
            <a:r>
              <a:rPr lang="en-US" sz="2000" b="1" dirty="0" smtClean="0">
                <a:solidFill>
                  <a:srgbClr val="FF0000"/>
                </a:solidFill>
                <a:hlinkClick r:id="rId5"/>
              </a:rPr>
              <a:t>pypi.org/</a:t>
            </a:r>
            <a:r>
              <a:rPr lang="en-US" sz="2000" b="1" dirty="0" smtClean="0">
                <a:solidFill>
                  <a:srgbClr val="FF0000"/>
                </a:solidFill>
              </a:rPr>
              <a:t> </a:t>
            </a:r>
            <a:r>
              <a:rPr lang="en-US" sz="2000" b="1" dirty="0" smtClean="0"/>
              <a:t>which forms </a:t>
            </a:r>
            <a:r>
              <a:rPr lang="en-US" sz="2000" b="1" dirty="0" err="1" smtClean="0"/>
              <a:t>forms</a:t>
            </a:r>
            <a:r>
              <a:rPr lang="en-US" sz="2000" b="1" dirty="0" smtClean="0"/>
              <a:t> the backbone of our project.</a:t>
            </a:r>
            <a:endParaRPr lang="en-US" sz="2000" b="1" dirty="0"/>
          </a:p>
          <a:p>
            <a:pPr marL="342900" indent="-342900">
              <a:buAutoNum type="arabicPeriod"/>
            </a:pPr>
            <a:endParaRPr lang="en-US" b="1" dirty="0" smtClean="0"/>
          </a:p>
        </p:txBody>
      </p:sp>
      <p:sp>
        <p:nvSpPr>
          <p:cNvPr id="8" name="Content Placeholder 7">
            <a:extLst>
              <a:ext uri="{FF2B5EF4-FFF2-40B4-BE49-F238E27FC236}">
                <a16:creationId xmlns:a16="http://schemas.microsoft.com/office/drawing/2014/main" xmlns="" id="{C8438480-8B6F-44E5-A602-6240C1B85FB3}"/>
              </a:ext>
            </a:extLst>
          </p:cNvPr>
          <p:cNvSpPr>
            <a:spLocks noGrp="1"/>
          </p:cNvSpPr>
          <p:nvPr>
            <p:ph idx="19"/>
          </p:nvPr>
        </p:nvSpPr>
        <p:spPr>
          <a:xfrm>
            <a:off x="7327918" y="246621"/>
            <a:ext cx="4074002" cy="4236073"/>
          </a:xfrm>
        </p:spPr>
        <p:txBody>
          <a:bodyPr/>
          <a:lstStyle/>
          <a:p>
            <a:pPr marL="457200" indent="-457200">
              <a:buFont typeface="+mj-lt"/>
              <a:buAutoNum type="arabicPeriod"/>
            </a:pPr>
            <a:r>
              <a:rPr lang="en-US" sz="2000" b="1" dirty="0" smtClean="0"/>
              <a:t>Since the need of Computers is endless the scope for AI assistants is very diverse and nearly the future</a:t>
            </a:r>
          </a:p>
          <a:p>
            <a:pPr marL="457200" indent="-457200">
              <a:buFont typeface="+mj-lt"/>
              <a:buAutoNum type="arabicPeriod"/>
            </a:pPr>
            <a:r>
              <a:rPr lang="en-US" sz="2000" b="1" dirty="0" smtClean="0"/>
              <a:t>According to various surveys the uses of AI is increasing on a large scale </a:t>
            </a:r>
          </a:p>
          <a:p>
            <a:pPr marL="457200" indent="-457200">
              <a:buFont typeface="+mj-lt"/>
              <a:buAutoNum type="arabicPeriod"/>
            </a:pPr>
            <a:r>
              <a:rPr lang="en-US" sz="2000" b="1" dirty="0"/>
              <a:t>Speech recognition has a long history with several waves of major innovations. Speech recognition for dictation, search, and voice commands has become a standard feature on smartphones and wearable </a:t>
            </a:r>
            <a:r>
              <a:rPr lang="en-US" sz="2000" b="1" dirty="0" smtClean="0"/>
              <a:t>devices.</a:t>
            </a:r>
          </a:p>
        </p:txBody>
      </p:sp>
      <p:pic>
        <p:nvPicPr>
          <p:cNvPr id="31" name="Picture Placeholder 30" descr="Laptop">
            <a:extLst>
              <a:ext uri="{FF2B5EF4-FFF2-40B4-BE49-F238E27FC236}">
                <a16:creationId xmlns:a16="http://schemas.microsoft.com/office/drawing/2014/main" xmlns="" id="{6BF407E9-98AE-2B40-90E3-1B14FC14FDB8}"/>
              </a:ext>
            </a:extLst>
          </p:cNvPr>
          <p:cNvPicPr>
            <a:picLocks noGrp="1" noChangeAspect="1"/>
          </p:cNvPicPr>
          <p:nvPr>
            <p:ph type="pic" sz="quarter" idx="22"/>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a:fillRect/>
          </a:stretch>
        </p:blipFill>
        <p:spPr/>
      </p:pic>
      <p:sp>
        <p:nvSpPr>
          <p:cNvPr id="4" name="Slide Number Placeholder 3">
            <a:extLst>
              <a:ext uri="{FF2B5EF4-FFF2-40B4-BE49-F238E27FC236}">
                <a16:creationId xmlns:a16="http://schemas.microsoft.com/office/drawing/2014/main" xmlns="" id="{CA1C0347-C2C9-46A2-B7A6-9653B525F7DD}"/>
              </a:ext>
            </a:extLst>
          </p:cNvPr>
          <p:cNvSpPr>
            <a:spLocks noGrp="1"/>
          </p:cNvSpPr>
          <p:nvPr>
            <p:ph type="sldNum" sz="quarter" idx="12"/>
          </p:nvPr>
        </p:nvSpPr>
        <p:spPr/>
        <p:txBody>
          <a:bodyPr/>
          <a:lstStyle/>
          <a:p>
            <a:fld id="{9EC71654-96A5-4280-94F3-931C61A9F92C}" type="slidenum">
              <a:rPr lang="en-US" smtClean="0"/>
              <a:pPr/>
              <a:t>6</a:t>
            </a:fld>
            <a:endParaRPr lang="en-US" dirty="0"/>
          </a:p>
        </p:txBody>
      </p:sp>
      <p:sp>
        <p:nvSpPr>
          <p:cNvPr id="6" name="Rectangle 5"/>
          <p:cNvSpPr/>
          <p:nvPr/>
        </p:nvSpPr>
        <p:spPr>
          <a:xfrm>
            <a:off x="416316" y="6165669"/>
            <a:ext cx="1267097" cy="64501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Content Placeholder 6"/>
          <p:cNvSpPr>
            <a:spLocks noGrp="1"/>
          </p:cNvSpPr>
          <p:nvPr>
            <p:ph idx="20"/>
          </p:nvPr>
        </p:nvSpPr>
        <p:spPr/>
        <p:txBody>
          <a:bodyPr/>
          <a:lstStyle/>
          <a:p>
            <a:r>
              <a:rPr lang="en-US" dirty="0" smtClean="0"/>
              <a:t>Advancements in </a:t>
            </a:r>
            <a:r>
              <a:rPr lang="en-US" dirty="0" err="1" smtClean="0"/>
              <a:t>ai</a:t>
            </a:r>
            <a:r>
              <a:rPr lang="en-US" dirty="0" smtClean="0"/>
              <a:t> assistants</a:t>
            </a:r>
            <a:endParaRPr lang="en-US" dirty="0"/>
          </a:p>
        </p:txBody>
      </p:sp>
    </p:spTree>
    <p:extLst>
      <p:ext uri="{BB962C8B-B14F-4D97-AF65-F5344CB8AC3E}">
        <p14:creationId xmlns:p14="http://schemas.microsoft.com/office/powerpoint/2010/main" val="2694036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32B532-EB3E-428B-9224-EFA237D16A73}"/>
              </a:ext>
            </a:extLst>
          </p:cNvPr>
          <p:cNvSpPr>
            <a:spLocks noGrp="1"/>
          </p:cNvSpPr>
          <p:nvPr>
            <p:ph type="title"/>
          </p:nvPr>
        </p:nvSpPr>
        <p:spPr/>
        <p:txBody>
          <a:bodyPr/>
          <a:lstStyle/>
          <a:p>
            <a:r>
              <a:rPr lang="en-US" dirty="0"/>
              <a:t>Chart</a:t>
            </a:r>
          </a:p>
        </p:txBody>
      </p:sp>
      <p:graphicFrame>
        <p:nvGraphicFramePr>
          <p:cNvPr id="9" name="Chart 8" descr="pie chart">
            <a:extLst>
              <a:ext uri="{FF2B5EF4-FFF2-40B4-BE49-F238E27FC236}">
                <a16:creationId xmlns:a16="http://schemas.microsoft.com/office/drawing/2014/main" xmlns="" id="{DCCB6637-D8E6-4BF1-9EF6-E5654DE57B60}"/>
              </a:ext>
            </a:extLst>
          </p:cNvPr>
          <p:cNvGraphicFramePr/>
          <p:nvPr>
            <p:extLst>
              <p:ext uri="{D42A27DB-BD31-4B8C-83A1-F6EECF244321}">
                <p14:modId xmlns:p14="http://schemas.microsoft.com/office/powerpoint/2010/main" val="1467600994"/>
              </p:ext>
            </p:extLst>
          </p:nvPr>
        </p:nvGraphicFramePr>
        <p:xfrm>
          <a:off x="6085314" y="1603524"/>
          <a:ext cx="6106686" cy="4071125"/>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a:extLst>
              <a:ext uri="{FF2B5EF4-FFF2-40B4-BE49-F238E27FC236}">
                <a16:creationId xmlns:a16="http://schemas.microsoft.com/office/drawing/2014/main" xmlns="" id="{EB5F9B50-CED9-4961-91E8-058BE256771F}"/>
              </a:ext>
            </a:extLst>
          </p:cNvPr>
          <p:cNvSpPr>
            <a:spLocks noGrp="1"/>
          </p:cNvSpPr>
          <p:nvPr>
            <p:ph type="sldNum" sz="quarter" idx="12"/>
          </p:nvPr>
        </p:nvSpPr>
        <p:spPr/>
        <p:txBody>
          <a:bodyPr/>
          <a:lstStyle/>
          <a:p>
            <a:fld id="{9EC71654-96A5-4280-94F3-931C61A9F92C}" type="slidenum">
              <a:rPr lang="en-US" smtClean="0"/>
              <a:pPr/>
              <a:t>7</a:t>
            </a:fld>
            <a:endParaRPr lang="en-US" dirty="0"/>
          </a:p>
        </p:txBody>
      </p:sp>
      <p:graphicFrame>
        <p:nvGraphicFramePr>
          <p:cNvPr id="15" name="Chart 14"/>
          <p:cNvGraphicFramePr/>
          <p:nvPr>
            <p:extLst>
              <p:ext uri="{D42A27DB-BD31-4B8C-83A1-F6EECF244321}">
                <p14:modId xmlns:p14="http://schemas.microsoft.com/office/powerpoint/2010/main" val="3617129325"/>
              </p:ext>
            </p:extLst>
          </p:nvPr>
        </p:nvGraphicFramePr>
        <p:xfrm>
          <a:off x="365760" y="839916"/>
          <a:ext cx="7027048" cy="5093305"/>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p:cNvSpPr/>
          <p:nvPr/>
        </p:nvSpPr>
        <p:spPr>
          <a:xfrm>
            <a:off x="365760" y="6191794"/>
            <a:ext cx="1423851" cy="56170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p:cNvSpPr txBox="1"/>
          <p:nvPr/>
        </p:nvSpPr>
        <p:spPr>
          <a:xfrm>
            <a:off x="1227523" y="1188170"/>
            <a:ext cx="5303521" cy="369332"/>
          </a:xfrm>
          <a:prstGeom prst="rect">
            <a:avLst/>
          </a:prstGeom>
          <a:noFill/>
        </p:spPr>
        <p:txBody>
          <a:bodyPr wrap="square" rtlCol="0">
            <a:spAutoFit/>
          </a:bodyPr>
          <a:lstStyle/>
          <a:p>
            <a:r>
              <a:rPr lang="en-US" b="1" dirty="0" smtClean="0"/>
              <a:t>Estimated No. of users of virtual assistant worldwide </a:t>
            </a:r>
            <a:endParaRPr lang="en-US" b="1" dirty="0"/>
          </a:p>
        </p:txBody>
      </p:sp>
      <p:sp>
        <p:nvSpPr>
          <p:cNvPr id="18" name="Rectangle 17"/>
          <p:cNvSpPr/>
          <p:nvPr/>
        </p:nvSpPr>
        <p:spPr>
          <a:xfrm>
            <a:off x="365760" y="1372836"/>
            <a:ext cx="287383" cy="430181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TextBox 18"/>
          <p:cNvSpPr txBox="1"/>
          <p:nvPr/>
        </p:nvSpPr>
        <p:spPr>
          <a:xfrm>
            <a:off x="6576572" y="5674649"/>
            <a:ext cx="1058092" cy="307777"/>
          </a:xfrm>
          <a:prstGeom prst="rect">
            <a:avLst/>
          </a:prstGeom>
          <a:noFill/>
        </p:spPr>
        <p:txBody>
          <a:bodyPr wrap="square" rtlCol="0">
            <a:spAutoFit/>
          </a:bodyPr>
          <a:lstStyle/>
          <a:p>
            <a:r>
              <a:rPr lang="en-US" sz="1400" dirty="0" smtClean="0"/>
              <a:t>In Millions</a:t>
            </a:r>
            <a:endParaRPr lang="en-US" sz="1400" dirty="0"/>
          </a:p>
        </p:txBody>
      </p:sp>
      <p:sp>
        <p:nvSpPr>
          <p:cNvPr id="21" name="TextBox 20"/>
          <p:cNvSpPr txBox="1"/>
          <p:nvPr/>
        </p:nvSpPr>
        <p:spPr>
          <a:xfrm>
            <a:off x="802980" y="4245428"/>
            <a:ext cx="849086" cy="338554"/>
          </a:xfrm>
          <a:prstGeom prst="rect">
            <a:avLst/>
          </a:prstGeom>
          <a:noFill/>
        </p:spPr>
        <p:txBody>
          <a:bodyPr wrap="square" rtlCol="0">
            <a:spAutoFit/>
          </a:bodyPr>
          <a:lstStyle/>
          <a:p>
            <a:r>
              <a:rPr lang="en-US" sz="1600" dirty="0" smtClean="0"/>
              <a:t>390 M</a:t>
            </a:r>
            <a:endParaRPr lang="en-US" sz="1600" dirty="0"/>
          </a:p>
        </p:txBody>
      </p:sp>
      <p:sp>
        <p:nvSpPr>
          <p:cNvPr id="22" name="TextBox 21"/>
          <p:cNvSpPr txBox="1"/>
          <p:nvPr/>
        </p:nvSpPr>
        <p:spPr>
          <a:xfrm>
            <a:off x="1692728" y="4060763"/>
            <a:ext cx="731520" cy="338554"/>
          </a:xfrm>
          <a:prstGeom prst="rect">
            <a:avLst/>
          </a:prstGeom>
          <a:noFill/>
        </p:spPr>
        <p:txBody>
          <a:bodyPr wrap="square" rtlCol="0">
            <a:spAutoFit/>
          </a:bodyPr>
          <a:lstStyle/>
          <a:p>
            <a:r>
              <a:rPr lang="en-US" sz="1600" dirty="0" smtClean="0"/>
              <a:t>504 M</a:t>
            </a:r>
            <a:endParaRPr lang="en-US" sz="1600" dirty="0"/>
          </a:p>
        </p:txBody>
      </p:sp>
      <p:sp>
        <p:nvSpPr>
          <p:cNvPr id="23" name="TextBox 22"/>
          <p:cNvSpPr txBox="1"/>
          <p:nvPr/>
        </p:nvSpPr>
        <p:spPr>
          <a:xfrm>
            <a:off x="2573383" y="3639086"/>
            <a:ext cx="890450" cy="338554"/>
          </a:xfrm>
          <a:prstGeom prst="rect">
            <a:avLst/>
          </a:prstGeom>
          <a:noFill/>
        </p:spPr>
        <p:txBody>
          <a:bodyPr wrap="square" rtlCol="0">
            <a:spAutoFit/>
          </a:bodyPr>
          <a:lstStyle/>
          <a:p>
            <a:r>
              <a:rPr lang="en-US" sz="1600" dirty="0" smtClean="0"/>
              <a:t>710 M</a:t>
            </a:r>
            <a:endParaRPr lang="en-US" sz="1600" dirty="0"/>
          </a:p>
        </p:txBody>
      </p:sp>
      <p:sp>
        <p:nvSpPr>
          <p:cNvPr id="24" name="TextBox 23"/>
          <p:cNvSpPr txBox="1"/>
          <p:nvPr/>
        </p:nvSpPr>
        <p:spPr>
          <a:xfrm>
            <a:off x="3314992" y="3094771"/>
            <a:ext cx="1030969" cy="369332"/>
          </a:xfrm>
          <a:prstGeom prst="rect">
            <a:avLst/>
          </a:prstGeom>
          <a:noFill/>
        </p:spPr>
        <p:txBody>
          <a:bodyPr wrap="square" rtlCol="0">
            <a:spAutoFit/>
          </a:bodyPr>
          <a:lstStyle/>
          <a:p>
            <a:r>
              <a:rPr lang="en-US" dirty="0" smtClean="0"/>
              <a:t>1016 M</a:t>
            </a:r>
            <a:endParaRPr lang="en-US" dirty="0"/>
          </a:p>
        </p:txBody>
      </p:sp>
      <p:sp>
        <p:nvSpPr>
          <p:cNvPr id="25" name="TextBox 24"/>
          <p:cNvSpPr txBox="1"/>
          <p:nvPr/>
        </p:nvSpPr>
        <p:spPr>
          <a:xfrm>
            <a:off x="4153989" y="2299063"/>
            <a:ext cx="932402" cy="369332"/>
          </a:xfrm>
          <a:prstGeom prst="rect">
            <a:avLst/>
          </a:prstGeom>
          <a:noFill/>
        </p:spPr>
        <p:txBody>
          <a:bodyPr wrap="square" rtlCol="0">
            <a:spAutoFit/>
          </a:bodyPr>
          <a:lstStyle/>
          <a:p>
            <a:r>
              <a:rPr lang="en-US" dirty="0" smtClean="0"/>
              <a:t>1376 M</a:t>
            </a:r>
            <a:endParaRPr lang="en-US" dirty="0"/>
          </a:p>
        </p:txBody>
      </p:sp>
      <p:sp>
        <p:nvSpPr>
          <p:cNvPr id="26" name="TextBox 25"/>
          <p:cNvSpPr txBox="1"/>
          <p:nvPr/>
        </p:nvSpPr>
        <p:spPr>
          <a:xfrm>
            <a:off x="5086391" y="1906720"/>
            <a:ext cx="998923" cy="369332"/>
          </a:xfrm>
          <a:prstGeom prst="rect">
            <a:avLst/>
          </a:prstGeom>
          <a:noFill/>
        </p:spPr>
        <p:txBody>
          <a:bodyPr wrap="square" rtlCol="0">
            <a:spAutoFit/>
          </a:bodyPr>
          <a:lstStyle/>
          <a:p>
            <a:r>
              <a:rPr lang="en-US" dirty="0" smtClean="0"/>
              <a:t>1642 M</a:t>
            </a:r>
            <a:endParaRPr lang="en-US" dirty="0"/>
          </a:p>
        </p:txBody>
      </p:sp>
      <p:sp>
        <p:nvSpPr>
          <p:cNvPr id="28" name="TextBox 27"/>
          <p:cNvSpPr txBox="1"/>
          <p:nvPr/>
        </p:nvSpPr>
        <p:spPr>
          <a:xfrm>
            <a:off x="5821289" y="1534181"/>
            <a:ext cx="1140637" cy="369332"/>
          </a:xfrm>
          <a:prstGeom prst="rect">
            <a:avLst/>
          </a:prstGeom>
          <a:noFill/>
        </p:spPr>
        <p:txBody>
          <a:bodyPr wrap="square" rtlCol="0">
            <a:spAutoFit/>
          </a:bodyPr>
          <a:lstStyle/>
          <a:p>
            <a:r>
              <a:rPr lang="en-US" dirty="0" smtClean="0"/>
              <a:t>1831 M</a:t>
            </a:r>
            <a:endParaRPr lang="en-US" dirty="0"/>
          </a:p>
        </p:txBody>
      </p:sp>
      <p:sp>
        <p:nvSpPr>
          <p:cNvPr id="29" name="TextBox 28"/>
          <p:cNvSpPr txBox="1"/>
          <p:nvPr/>
        </p:nvSpPr>
        <p:spPr>
          <a:xfrm>
            <a:off x="2424248" y="6100354"/>
            <a:ext cx="2195942" cy="369332"/>
          </a:xfrm>
          <a:prstGeom prst="rect">
            <a:avLst/>
          </a:prstGeom>
          <a:noFill/>
        </p:spPr>
        <p:txBody>
          <a:bodyPr wrap="square" rtlCol="0">
            <a:spAutoFit/>
          </a:bodyPr>
          <a:lstStyle/>
          <a:p>
            <a:r>
              <a:rPr lang="en-US" b="1" dirty="0" smtClean="0"/>
              <a:t>Source : </a:t>
            </a:r>
            <a:r>
              <a:rPr lang="en-US" b="1" dirty="0" err="1"/>
              <a:t>Tractica</a:t>
            </a:r>
            <a:r>
              <a:rPr lang="en-US" b="1" dirty="0"/>
              <a:t> LLC</a:t>
            </a:r>
          </a:p>
        </p:txBody>
      </p:sp>
      <p:graphicFrame>
        <p:nvGraphicFramePr>
          <p:cNvPr id="32" name="Chart 31"/>
          <p:cNvGraphicFramePr/>
          <p:nvPr>
            <p:extLst>
              <p:ext uri="{D42A27DB-BD31-4B8C-83A1-F6EECF244321}">
                <p14:modId xmlns:p14="http://schemas.microsoft.com/office/powerpoint/2010/main" val="4118516025"/>
              </p:ext>
            </p:extLst>
          </p:nvPr>
        </p:nvGraphicFramePr>
        <p:xfrm>
          <a:off x="7347857" y="1156233"/>
          <a:ext cx="4782215" cy="451841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699308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Ø"/>
            </a:pPr>
            <a:r>
              <a:rPr lang="en-US" dirty="0" smtClean="0"/>
              <a:t>Alicia Can perform all the tasks which is performed by other AI Assistants available.</a:t>
            </a:r>
          </a:p>
          <a:p>
            <a:pPr>
              <a:buFont typeface="Wingdings" panose="05000000000000000000" pitchFamily="2" charset="2"/>
              <a:buChar char="Ø"/>
            </a:pPr>
            <a:r>
              <a:rPr lang="en-US" dirty="0" smtClean="0"/>
              <a:t>Alicia is able to recognize the physical input as well as the voice command.</a:t>
            </a:r>
          </a:p>
          <a:p>
            <a:pPr>
              <a:buFont typeface="Wingdings" panose="05000000000000000000" pitchFamily="2" charset="2"/>
              <a:buChar char="Ø"/>
            </a:pPr>
            <a:r>
              <a:rPr lang="en-US" dirty="0" smtClean="0"/>
              <a:t>It supports Virtual Mouse , Virtual Keyboard , Voice typing , Face detection and many more exciting features which makes it special.</a:t>
            </a:r>
          </a:p>
          <a:p>
            <a:pPr>
              <a:buFont typeface="Wingdings" panose="05000000000000000000" pitchFamily="2" charset="2"/>
              <a:buChar char="Ø"/>
            </a:pPr>
            <a:r>
              <a:rPr lang="en-US" dirty="0" smtClean="0"/>
              <a:t>The future scope with Alicia is diverse</a:t>
            </a:r>
          </a:p>
          <a:p>
            <a:pPr>
              <a:buFont typeface="Wingdings" panose="05000000000000000000" pitchFamily="2" charset="2"/>
              <a:buChar char="Ø"/>
            </a:pPr>
            <a:r>
              <a:rPr lang="en-US" dirty="0" smtClean="0"/>
              <a:t>It will appear in GUI format .</a:t>
            </a:r>
            <a:endParaRPr lang="en-US" dirty="0"/>
          </a:p>
        </p:txBody>
      </p:sp>
      <p:sp>
        <p:nvSpPr>
          <p:cNvPr id="3" name="Slide Number Placeholder 2"/>
          <p:cNvSpPr>
            <a:spLocks noGrp="1"/>
          </p:cNvSpPr>
          <p:nvPr>
            <p:ph type="sldNum" sz="quarter" idx="12"/>
          </p:nvPr>
        </p:nvSpPr>
        <p:spPr/>
        <p:txBody>
          <a:bodyPr/>
          <a:lstStyle/>
          <a:p>
            <a:fld id="{9EC71654-96A5-4280-94F3-931C61A9F92C}" type="slidenum">
              <a:rPr lang="en-US" noProof="0" smtClean="0"/>
              <a:pPr/>
              <a:t>8</a:t>
            </a:fld>
            <a:endParaRPr lang="en-US" noProof="0" dirty="0"/>
          </a:p>
        </p:txBody>
      </p:sp>
      <p:pic>
        <p:nvPicPr>
          <p:cNvPr id="8" name="Picture Placeholder 7"/>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2446" r="12446"/>
          <a:stretch>
            <a:fillRect/>
          </a:stretch>
        </p:blipFill>
        <p:spPr/>
      </p:pic>
      <p:sp>
        <p:nvSpPr>
          <p:cNvPr id="5" name="Title 4"/>
          <p:cNvSpPr>
            <a:spLocks noGrp="1"/>
          </p:cNvSpPr>
          <p:nvPr>
            <p:ph type="title"/>
          </p:nvPr>
        </p:nvSpPr>
        <p:spPr/>
        <p:txBody>
          <a:bodyPr/>
          <a:lstStyle/>
          <a:p>
            <a:r>
              <a:rPr lang="en-US" dirty="0" smtClean="0">
                <a:solidFill>
                  <a:schemeClr val="accent1"/>
                </a:solidFill>
              </a:rPr>
              <a:t>Features of Alicia</a:t>
            </a:r>
            <a:endParaRPr lang="en-US" dirty="0">
              <a:solidFill>
                <a:schemeClr val="accent1"/>
              </a:solidFill>
            </a:endParaRPr>
          </a:p>
        </p:txBody>
      </p:sp>
      <p:sp>
        <p:nvSpPr>
          <p:cNvPr id="6" name="Rectangle 5"/>
          <p:cNvSpPr/>
          <p:nvPr/>
        </p:nvSpPr>
        <p:spPr>
          <a:xfrm>
            <a:off x="339634" y="6176963"/>
            <a:ext cx="1332412" cy="57653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250453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EC71654-96A5-4280-94F3-931C61A9F92C}" type="slidenum">
              <a:rPr lang="en-US" noProof="0" smtClean="0"/>
              <a:pPr/>
              <a:t>9</a:t>
            </a:fld>
            <a:endParaRPr lang="en-US" noProof="0" dirty="0"/>
          </a:p>
        </p:txBody>
      </p:sp>
      <p:sp>
        <p:nvSpPr>
          <p:cNvPr id="3" name="Text Placeholder 2"/>
          <p:cNvSpPr>
            <a:spLocks noGrp="1"/>
          </p:cNvSpPr>
          <p:nvPr>
            <p:ph type="body" idx="1"/>
          </p:nvPr>
        </p:nvSpPr>
        <p:spPr/>
        <p:txBody>
          <a:bodyPr>
            <a:normAutofit/>
          </a:bodyPr>
          <a:lstStyle/>
          <a:p>
            <a:r>
              <a:rPr lang="en-US" sz="3200" dirty="0" smtClean="0"/>
              <a:t>CORTANA</a:t>
            </a:r>
            <a:endParaRPr lang="en-US" sz="3200" dirty="0"/>
          </a:p>
        </p:txBody>
      </p:sp>
      <p:sp>
        <p:nvSpPr>
          <p:cNvPr id="4" name="Content Placeholder 3"/>
          <p:cNvSpPr>
            <a:spLocks noGrp="1"/>
          </p:cNvSpPr>
          <p:nvPr>
            <p:ph sz="half" idx="2"/>
          </p:nvPr>
        </p:nvSpPr>
        <p:spPr/>
        <p:txBody>
          <a:bodyPr>
            <a:normAutofit/>
          </a:bodyPr>
          <a:lstStyle/>
          <a:p>
            <a:pPr marL="514350" indent="-514350">
              <a:buFont typeface="+mj-lt"/>
              <a:buAutoNum type="arabicPeriod"/>
            </a:pPr>
            <a:r>
              <a:rPr lang="en-US" sz="2400" b="1" dirty="0" smtClean="0"/>
              <a:t>Can open </a:t>
            </a:r>
            <a:r>
              <a:rPr lang="en-US" sz="2400" b="1" dirty="0" err="1" smtClean="0"/>
              <a:t>softwares</a:t>
            </a:r>
            <a:r>
              <a:rPr lang="en-US" sz="2400" b="1" dirty="0" smtClean="0"/>
              <a:t> present in system on command</a:t>
            </a:r>
          </a:p>
          <a:p>
            <a:pPr marL="514350" indent="-514350">
              <a:buFont typeface="+mj-lt"/>
              <a:buAutoNum type="arabicPeriod"/>
            </a:pPr>
            <a:r>
              <a:rPr lang="en-US" sz="2400" b="1" dirty="0" smtClean="0"/>
              <a:t>Cannot Recognize physical inputs</a:t>
            </a:r>
          </a:p>
          <a:p>
            <a:pPr marL="514350" indent="-514350">
              <a:buFont typeface="+mj-lt"/>
              <a:buAutoNum type="arabicPeriod"/>
            </a:pPr>
            <a:r>
              <a:rPr lang="en-US" sz="2400" b="1" dirty="0" smtClean="0"/>
              <a:t>Performs and shows results using web search</a:t>
            </a:r>
          </a:p>
          <a:p>
            <a:pPr marL="514350" indent="-514350">
              <a:buFont typeface="+mj-lt"/>
              <a:buAutoNum type="arabicPeriod"/>
            </a:pPr>
            <a:r>
              <a:rPr lang="en-US" sz="2400" b="1" dirty="0" smtClean="0"/>
              <a:t>Does not supports AI virtual Mouse , keyboard , Face detection features.</a:t>
            </a:r>
          </a:p>
          <a:p>
            <a:pPr marL="514350" indent="-514350">
              <a:buFont typeface="+mj-lt"/>
              <a:buAutoNum type="arabicPeriod"/>
            </a:pPr>
            <a:endParaRPr lang="en-US" sz="2000" b="1" dirty="0"/>
          </a:p>
        </p:txBody>
      </p:sp>
      <p:sp>
        <p:nvSpPr>
          <p:cNvPr id="5" name="Text Placeholder 4"/>
          <p:cNvSpPr>
            <a:spLocks noGrp="1"/>
          </p:cNvSpPr>
          <p:nvPr>
            <p:ph type="body" sz="quarter" idx="3"/>
          </p:nvPr>
        </p:nvSpPr>
        <p:spPr/>
        <p:txBody>
          <a:bodyPr>
            <a:normAutofit/>
          </a:bodyPr>
          <a:lstStyle/>
          <a:p>
            <a:r>
              <a:rPr lang="en-US" sz="3200" dirty="0" smtClean="0"/>
              <a:t>ALICIA</a:t>
            </a:r>
            <a:endParaRPr lang="en-US" sz="3200" dirty="0"/>
          </a:p>
        </p:txBody>
      </p:sp>
      <p:sp>
        <p:nvSpPr>
          <p:cNvPr id="6" name="Content Placeholder 5"/>
          <p:cNvSpPr>
            <a:spLocks noGrp="1"/>
          </p:cNvSpPr>
          <p:nvPr>
            <p:ph sz="quarter" idx="4"/>
          </p:nvPr>
        </p:nvSpPr>
        <p:spPr/>
        <p:txBody>
          <a:bodyPr/>
          <a:lstStyle/>
          <a:p>
            <a:pPr marL="514350" indent="-514350">
              <a:buFont typeface="+mj-lt"/>
              <a:buAutoNum type="arabicPeriod"/>
            </a:pPr>
            <a:r>
              <a:rPr lang="en-US" sz="2400" b="1" dirty="0" smtClean="0"/>
              <a:t>Can open </a:t>
            </a:r>
            <a:r>
              <a:rPr lang="en-US" sz="2400" b="1" dirty="0" err="1" smtClean="0"/>
              <a:t>softwares</a:t>
            </a:r>
            <a:r>
              <a:rPr lang="en-US" sz="2400" b="1" dirty="0" smtClean="0"/>
              <a:t> present in system on command</a:t>
            </a:r>
          </a:p>
          <a:p>
            <a:pPr marL="514350" indent="-514350">
              <a:buFont typeface="+mj-lt"/>
              <a:buAutoNum type="arabicPeriod"/>
            </a:pPr>
            <a:r>
              <a:rPr lang="en-US" sz="2400" b="1" dirty="0" smtClean="0"/>
              <a:t>Can Recognize physical inputs</a:t>
            </a:r>
          </a:p>
          <a:p>
            <a:pPr marL="514350" indent="-514350">
              <a:buFont typeface="+mj-lt"/>
              <a:buAutoNum type="arabicPeriod"/>
            </a:pPr>
            <a:r>
              <a:rPr lang="en-US" sz="2400" b="1" dirty="0"/>
              <a:t>Performs and shows results using web </a:t>
            </a:r>
            <a:r>
              <a:rPr lang="en-US" sz="2400" b="1" dirty="0" smtClean="0"/>
              <a:t>search</a:t>
            </a:r>
            <a:endParaRPr lang="en-US" sz="2400" b="1" dirty="0"/>
          </a:p>
          <a:p>
            <a:pPr marL="514350" indent="-514350">
              <a:buFont typeface="+mj-lt"/>
              <a:buAutoNum type="arabicPeriod"/>
            </a:pPr>
            <a:r>
              <a:rPr lang="en-US" sz="2400" b="1" dirty="0"/>
              <a:t>S</a:t>
            </a:r>
            <a:r>
              <a:rPr lang="en-US" sz="2400" b="1" dirty="0" smtClean="0"/>
              <a:t>upports </a:t>
            </a:r>
            <a:r>
              <a:rPr lang="en-US" sz="2400" b="1" dirty="0"/>
              <a:t>AI </a:t>
            </a:r>
            <a:r>
              <a:rPr lang="en-US" sz="2400" b="1" dirty="0" smtClean="0"/>
              <a:t>virtual Mouse , keyboard </a:t>
            </a:r>
            <a:r>
              <a:rPr lang="en-US" sz="2400" b="1" dirty="0"/>
              <a:t>, Face </a:t>
            </a:r>
            <a:r>
              <a:rPr lang="en-US" sz="2400" b="1" dirty="0" smtClean="0"/>
              <a:t>detection </a:t>
            </a:r>
            <a:r>
              <a:rPr lang="en-US" sz="2400" b="1" dirty="0"/>
              <a:t>features.</a:t>
            </a:r>
          </a:p>
        </p:txBody>
      </p:sp>
      <p:sp>
        <p:nvSpPr>
          <p:cNvPr id="7" name="Title 6"/>
          <p:cNvSpPr>
            <a:spLocks noGrp="1"/>
          </p:cNvSpPr>
          <p:nvPr>
            <p:ph type="title"/>
          </p:nvPr>
        </p:nvSpPr>
        <p:spPr/>
        <p:txBody>
          <a:bodyPr/>
          <a:lstStyle/>
          <a:p>
            <a:r>
              <a:rPr lang="en-US" dirty="0" smtClean="0"/>
              <a:t>PROPOSED system features</a:t>
            </a:r>
            <a:endParaRPr lang="en-US" dirty="0"/>
          </a:p>
        </p:txBody>
      </p:sp>
      <p:sp>
        <p:nvSpPr>
          <p:cNvPr id="8" name="Rectangle 7"/>
          <p:cNvSpPr/>
          <p:nvPr/>
        </p:nvSpPr>
        <p:spPr>
          <a:xfrm>
            <a:off x="339634" y="6296297"/>
            <a:ext cx="1280160" cy="47026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Content Placeholder 8" descr="File:Microsoft &lt;strong&gt;Cortana&lt;/strong&gt; transparent.svg - Wikipedi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4882" y="1832300"/>
            <a:ext cx="672775" cy="672775"/>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9981" y="1773383"/>
            <a:ext cx="880864" cy="823912"/>
          </a:xfrm>
          <a:prstGeom prst="rect">
            <a:avLst/>
          </a:prstGeom>
        </p:spPr>
      </p:pic>
    </p:spTree>
    <p:extLst>
      <p:ext uri="{BB962C8B-B14F-4D97-AF65-F5344CB8AC3E}">
        <p14:creationId xmlns:p14="http://schemas.microsoft.com/office/powerpoint/2010/main" val="17067475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A9B47F-3DD8-4645-81DC-B88780643C07}">
  <ds:schemaRefs>
    <ds:schemaRef ds:uri="http://purl.org/dc/elements/1.1/"/>
    <ds:schemaRef ds:uri="http://purl.org/dc/dcmitype/"/>
    <ds:schemaRef ds:uri="71af3243-3dd4-4a8d-8c0d-dd76da1f02a5"/>
    <ds:schemaRef ds:uri="http://schemas.microsoft.com/office/2006/documentManagement/types"/>
    <ds:schemaRef ds:uri="http://schemas.microsoft.com/office/2006/metadata/properties"/>
    <ds:schemaRef ds:uri="16c05727-aa75-4e4a-9b5f-8a80a1165891"/>
    <ds:schemaRef ds:uri="http://www.w3.org/XML/1998/namespace"/>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0</TotalTime>
  <Words>1297</Words>
  <Application>Microsoft Office PowerPoint</Application>
  <PresentationFormat>Widescreen</PresentationFormat>
  <Paragraphs>191</Paragraphs>
  <Slides>21</Slides>
  <Notes>5</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Barlow Light</vt:lpstr>
      <vt:lpstr>Calibri</vt:lpstr>
      <vt:lpstr>Corbel</vt:lpstr>
      <vt:lpstr>Wingdings</vt:lpstr>
      <vt:lpstr>Office Theme</vt:lpstr>
      <vt:lpstr>MINI-PROJECT Ai-Assistant Alicia </vt:lpstr>
      <vt:lpstr>GROUP</vt:lpstr>
      <vt:lpstr>oVERVIEW</vt:lpstr>
      <vt:lpstr>Importance of ai virtual assistant</vt:lpstr>
      <vt:lpstr>Existing ai assistants</vt:lpstr>
      <vt:lpstr>LITERATURE SURVEY</vt:lpstr>
      <vt:lpstr>Chart</vt:lpstr>
      <vt:lpstr>Features of Alicia</vt:lpstr>
      <vt:lpstr>PROPOSED system features</vt:lpstr>
      <vt:lpstr>Roadmap   to  ALICIA</vt:lpstr>
      <vt:lpstr>Implementation</vt:lpstr>
      <vt:lpstr>-</vt:lpstr>
      <vt:lpstr>-</vt:lpstr>
      <vt:lpstr>Air canvas </vt:lpstr>
      <vt:lpstr>Virtual quiz games</vt:lpstr>
      <vt:lpstr>Qr code generator</vt:lpstr>
      <vt:lpstr>Example of qr code generator</vt:lpstr>
      <vt:lpstr>Advantages OF ALICIA OVER EXISTING SYSTEMS:</vt:lpstr>
      <vt:lpstr>Limitations OF ALICIA OVER EXISTING SYSTEMS:</vt:lpstr>
      <vt:lpstr>Result and Conclusion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2021-09-27T04:51:03Z</dcterms:created>
  <dcterms:modified xsi:type="dcterms:W3CDTF">2022-04-26T17:03:58Z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